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83" r:id="rId5"/>
    <p:sldId id="259" r:id="rId6"/>
    <p:sldId id="266" r:id="rId7"/>
    <p:sldId id="260" r:id="rId8"/>
    <p:sldId id="267" r:id="rId9"/>
    <p:sldId id="268" r:id="rId10"/>
    <p:sldId id="261" r:id="rId11"/>
    <p:sldId id="262" r:id="rId12"/>
    <p:sldId id="270" r:id="rId13"/>
    <p:sldId id="271" r:id="rId14"/>
    <p:sldId id="278" r:id="rId15"/>
    <p:sldId id="282" r:id="rId16"/>
    <p:sldId id="269" r:id="rId17"/>
    <p:sldId id="273" r:id="rId18"/>
    <p:sldId id="272" r:id="rId19"/>
    <p:sldId id="263" r:id="rId20"/>
    <p:sldId id="264" r:id="rId21"/>
    <p:sldId id="275" r:id="rId22"/>
    <p:sldId id="274" r:id="rId23"/>
    <p:sldId id="26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na Mauch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C55"/>
    <a:srgbClr val="4D8329"/>
    <a:srgbClr val="EB730F"/>
    <a:srgbClr val="477826"/>
    <a:srgbClr val="009ED6"/>
    <a:srgbClr val="A60202"/>
    <a:srgbClr val="CE0202"/>
    <a:srgbClr val="693B64"/>
    <a:srgbClr val="794373"/>
    <a:srgbClr val="8147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428" autoAdjust="0"/>
  </p:normalViewPr>
  <p:slideViewPr>
    <p:cSldViewPr>
      <p:cViewPr varScale="1">
        <p:scale>
          <a:sx n="37" d="100"/>
          <a:sy n="37" d="100"/>
        </p:scale>
        <p:origin x="1496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597217237188301E-2"/>
          <c:y val="0.11734369590497901"/>
          <c:w val="0.77427142727848697"/>
          <c:h val="0.63065016823111097"/>
        </c:manualLayout>
      </c:layout>
      <c:lineChart>
        <c:grouping val="standard"/>
        <c:varyColors val="0"/>
        <c:ser>
          <c:idx val="0"/>
          <c:order val="0"/>
          <c:tx>
            <c:strRef>
              <c:f>'[Bill''s Copy of _19_AllSites_Graphs_V1_27AUG2015.xls]Data'!$P$1</c:f>
              <c:strCache>
                <c:ptCount val="1"/>
                <c:pt idx="0">
                  <c:v>Significant Stress (n=40, 69%)</c:v>
                </c:pt>
              </c:strCache>
            </c:strRef>
          </c:tx>
          <c:cat>
            <c:strRef>
              <c:f>'[Bill''s Copy of _19_AllSites_Graphs_V1_27AUG2015.xls]Data'!$O$2:$O$4</c:f>
              <c:strCache>
                <c:ptCount val="3"/>
                <c:pt idx="0">
                  <c:v>Baseline</c:v>
                </c:pt>
                <c:pt idx="1">
                  <c:v>Six-Month Follow Up</c:v>
                </c:pt>
                <c:pt idx="2">
                  <c:v>Twelve-Month Follow Up</c:v>
                </c:pt>
              </c:strCache>
            </c:strRef>
          </c:cat>
          <c:val>
            <c:numRef>
              <c:f>'[Bill''s Copy of _19_AllSites_Graphs_V1_27AUG2015.xls]Data'!$P$2:$P$4</c:f>
              <c:numCache>
                <c:formatCode>General</c:formatCode>
                <c:ptCount val="3"/>
                <c:pt idx="0">
                  <c:v>105.52500000000001</c:v>
                </c:pt>
                <c:pt idx="1">
                  <c:v>94.21875</c:v>
                </c:pt>
                <c:pt idx="2">
                  <c:v>90.7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8F-4A09-B6A7-AE74DB9189E4}"/>
            </c:ext>
          </c:extLst>
        </c:ser>
        <c:ser>
          <c:idx val="1"/>
          <c:order val="1"/>
          <c:tx>
            <c:strRef>
              <c:f>'[Bill''s Copy of _19_AllSites_Graphs_V1_27AUG2015.xls]Data'!$Q$1</c:f>
              <c:strCache>
                <c:ptCount val="1"/>
                <c:pt idx="0">
                  <c:v>Typical Stress (n=18, 31%)</c:v>
                </c:pt>
              </c:strCache>
            </c:strRef>
          </c:tx>
          <c:cat>
            <c:strRef>
              <c:f>'[Bill''s Copy of _19_AllSites_Graphs_V1_27AUG2015.xls]Data'!$O$2:$O$4</c:f>
              <c:strCache>
                <c:ptCount val="3"/>
                <c:pt idx="0">
                  <c:v>Baseline</c:v>
                </c:pt>
                <c:pt idx="1">
                  <c:v>Six-Month Follow Up</c:v>
                </c:pt>
                <c:pt idx="2">
                  <c:v>Twelve-Month Follow Up</c:v>
                </c:pt>
              </c:strCache>
            </c:strRef>
          </c:cat>
          <c:val>
            <c:numRef>
              <c:f>'[Bill''s Copy of _19_AllSites_Graphs_V1_27AUG2015.xls]Data'!$Q$2:$Q$4</c:f>
              <c:numCache>
                <c:formatCode>General</c:formatCode>
                <c:ptCount val="3"/>
                <c:pt idx="0">
                  <c:v>79.555555555555515</c:v>
                </c:pt>
                <c:pt idx="1">
                  <c:v>84.307692307692278</c:v>
                </c:pt>
                <c:pt idx="2">
                  <c:v>79.833333333333286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8F-4A09-B6A7-AE74DB9189E4}"/>
            </c:ext>
          </c:extLst>
        </c:ser>
        <c:ser>
          <c:idx val="2"/>
          <c:order val="2"/>
          <c:tx>
            <c:strRef>
              <c:f>'[Bill''s Copy of _19_AllSites_Graphs_V1_27AUG2015.xls]Data'!$R$1</c:f>
              <c:strCache>
                <c:ptCount val="1"/>
                <c:pt idx="0">
                  <c:v>Stress Limit</c:v>
                </c:pt>
              </c:strCache>
            </c:strRef>
          </c:tx>
          <c:spPr>
            <a:ln>
              <a:solidFill>
                <a:srgbClr val="C3C6A8">
                  <a:lumMod val="75000"/>
                </a:srgbClr>
              </a:solidFill>
              <a:prstDash val="sysDash"/>
            </a:ln>
          </c:spPr>
          <c:marker>
            <c:symbol val="none"/>
          </c:marker>
          <c:cat>
            <c:strRef>
              <c:f>'[Bill''s Copy of _19_AllSites_Graphs_V1_27AUG2015.xls]Data'!$O$2:$O$4</c:f>
              <c:strCache>
                <c:ptCount val="3"/>
                <c:pt idx="0">
                  <c:v>Baseline</c:v>
                </c:pt>
                <c:pt idx="1">
                  <c:v>Six-Month Follow Up</c:v>
                </c:pt>
                <c:pt idx="2">
                  <c:v>Twelve-Month Follow Up</c:v>
                </c:pt>
              </c:strCache>
            </c:strRef>
          </c:cat>
          <c:val>
            <c:numRef>
              <c:f>'[Bill''s Copy of _19_AllSites_Graphs_V1_27AUG2015.xls]Data'!$R$2:$R$4</c:f>
              <c:numCache>
                <c:formatCode>General</c:formatCode>
                <c:ptCount val="3"/>
                <c:pt idx="0">
                  <c:v>90</c:v>
                </c:pt>
                <c:pt idx="1">
                  <c:v>90</c:v>
                </c:pt>
                <c:pt idx="2">
                  <c:v>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8F-4A09-B6A7-AE74DB918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42016"/>
        <c:axId val="36098560"/>
      </c:lineChart>
      <c:catAx>
        <c:axId val="37142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 dirty="0">
                    <a:effectLst/>
                  </a:rPr>
                  <a:t>                       Overall model fit: Chi sq=15.24, df 2, p&lt;.0005</a:t>
                </a:r>
                <a:endParaRPr lang="en-US" sz="1800" dirty="0">
                  <a:effectLst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 dirty="0">
                    <a:effectLst/>
                  </a:rPr>
                  <a:t>           </a:t>
                </a:r>
                <a:endParaRPr lang="en-US" sz="18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181329192687121"/>
              <c:y val="0.8706507756419570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6098560"/>
        <c:crosses val="autoZero"/>
        <c:auto val="1"/>
        <c:lblAlgn val="ctr"/>
        <c:lblOffset val="100"/>
        <c:noMultiLvlLbl val="0"/>
      </c:catAx>
      <c:valAx>
        <c:axId val="36098560"/>
        <c:scaling>
          <c:orientation val="minMax"/>
          <c:max val="120"/>
          <c:min val="6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PSI Total Stress</a:t>
                </a:r>
              </a:p>
            </c:rich>
          </c:tx>
          <c:layout>
            <c:manualLayout>
              <c:xMode val="edge"/>
              <c:yMode val="edge"/>
              <c:x val="0"/>
              <c:y val="0.28758688492574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7142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97741877092994"/>
          <c:y val="0.14059521924277599"/>
          <c:w val="0.22263722961353999"/>
          <c:h val="0.61492842313975005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832262669522"/>
          <c:y val="3.3349883354533198E-2"/>
          <c:w val="0.74120925997740705"/>
          <c:h val="0.74453166806235804"/>
        </c:manualLayout>
      </c:layout>
      <c:lineChart>
        <c:grouping val="standard"/>
        <c:varyColors val="0"/>
        <c:ser>
          <c:idx val="0"/>
          <c:order val="0"/>
          <c:tx>
            <c:strRef>
              <c:f>'[Bill''s Copy of _19_AllSites_Graphs_V1_27AUG2015.xls]Data'!$V$1</c:f>
              <c:strCache>
                <c:ptCount val="1"/>
                <c:pt idx="0">
                  <c:v>Clinical Concern (n=20, 61%)</c:v>
                </c:pt>
              </c:strCache>
            </c:strRef>
          </c:tx>
          <c:cat>
            <c:strRef>
              <c:f>'[Bill''s Copy of _19_AllSites_Graphs_V1_27AUG2015.xls]Data'!$U$2:$U$4</c:f>
              <c:strCache>
                <c:ptCount val="3"/>
                <c:pt idx="0">
                  <c:v>Baseline</c:v>
                </c:pt>
                <c:pt idx="1">
                  <c:v>Six-Month Follow Up</c:v>
                </c:pt>
                <c:pt idx="2">
                  <c:v>Twelve-Month Follow Up</c:v>
                </c:pt>
              </c:strCache>
            </c:strRef>
          </c:cat>
          <c:val>
            <c:numRef>
              <c:f>'[Bill''s Copy of _19_AllSites_Graphs_V1_27AUG2015.xls]Data'!$V$2:$V$4</c:f>
              <c:numCache>
                <c:formatCode>General</c:formatCode>
                <c:ptCount val="3"/>
                <c:pt idx="0">
                  <c:v>70.099999999999994</c:v>
                </c:pt>
                <c:pt idx="1">
                  <c:v>62.555555555555557</c:v>
                </c:pt>
                <c:pt idx="2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A7-44E4-99A0-66D1C7C7A9DD}"/>
            </c:ext>
          </c:extLst>
        </c:ser>
        <c:ser>
          <c:idx val="1"/>
          <c:order val="1"/>
          <c:tx>
            <c:strRef>
              <c:f>'[Bill''s Copy of _19_AllSites_Graphs_V1_27AUG2015.xls]Data'!$W$1</c:f>
              <c:strCache>
                <c:ptCount val="1"/>
                <c:pt idx="0">
                  <c:v>Non-Clinical Concern (n=13, 39%)</c:v>
                </c:pt>
              </c:strCache>
            </c:strRef>
          </c:tx>
          <c:cat>
            <c:strRef>
              <c:f>'[Bill''s Copy of _19_AllSites_Graphs_V1_27AUG2015.xls]Data'!$U$2:$U$4</c:f>
              <c:strCache>
                <c:ptCount val="3"/>
                <c:pt idx="0">
                  <c:v>Baseline</c:v>
                </c:pt>
                <c:pt idx="1">
                  <c:v>Six-Month Follow Up</c:v>
                </c:pt>
                <c:pt idx="2">
                  <c:v>Twelve-Month Follow Up</c:v>
                </c:pt>
              </c:strCache>
            </c:strRef>
          </c:cat>
          <c:val>
            <c:numRef>
              <c:f>'[Bill''s Copy of _19_AllSites_Graphs_V1_27AUG2015.xls]Data'!$W$2:$W$4</c:f>
              <c:numCache>
                <c:formatCode>General</c:formatCode>
                <c:ptCount val="3"/>
                <c:pt idx="0">
                  <c:v>55.615384615384563</c:v>
                </c:pt>
                <c:pt idx="1">
                  <c:v>53.333333333333343</c:v>
                </c:pt>
                <c:pt idx="2">
                  <c:v>51.230769230769248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A7-44E4-99A0-66D1C7C7A9DD}"/>
            </c:ext>
          </c:extLst>
        </c:ser>
        <c:ser>
          <c:idx val="2"/>
          <c:order val="2"/>
          <c:tx>
            <c:strRef>
              <c:f>'[Bill''s Copy of _19_AllSites_Graphs_V1_27AUG2015.xls]Data'!$X$1</c:f>
              <c:strCache>
                <c:ptCount val="1"/>
                <c:pt idx="0">
                  <c:v>Clinical Limit</c:v>
                </c:pt>
              </c:strCache>
            </c:strRef>
          </c:tx>
          <c:spPr>
            <a:ln>
              <a:solidFill>
                <a:srgbClr val="C3C6A8">
                  <a:lumMod val="75000"/>
                </a:srgbClr>
              </a:solidFill>
              <a:prstDash val="sysDash"/>
            </a:ln>
          </c:spPr>
          <c:marker>
            <c:symbol val="none"/>
          </c:marker>
          <c:cat>
            <c:strRef>
              <c:f>'[Bill''s Copy of _19_AllSites_Graphs_V1_27AUG2015.xls]Data'!$U$2:$U$4</c:f>
              <c:strCache>
                <c:ptCount val="3"/>
                <c:pt idx="0">
                  <c:v>Baseline</c:v>
                </c:pt>
                <c:pt idx="1">
                  <c:v>Six-Month Follow Up</c:v>
                </c:pt>
                <c:pt idx="2">
                  <c:v>Twelve-Month Follow Up</c:v>
                </c:pt>
              </c:strCache>
            </c:strRef>
          </c:cat>
          <c:val>
            <c:numRef>
              <c:f>'[Bill''s Copy of _19_AllSites_Graphs_V1_27AUG2015.xls]Data'!$X$2:$X$4</c:f>
              <c:numCache>
                <c:formatCode>General</c:formatCode>
                <c:ptCount val="3"/>
                <c:pt idx="0">
                  <c:v>63</c:v>
                </c:pt>
                <c:pt idx="1">
                  <c:v>63</c:v>
                </c:pt>
                <c:pt idx="2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A7-44E4-99A0-66D1C7C7A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259072"/>
        <c:axId val="37825920"/>
      </c:lineChart>
      <c:catAx>
        <c:axId val="136259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i="0" baseline="0" dirty="0">
                    <a:effectLst/>
                  </a:rPr>
                  <a:t>                                  Overall model fit: Chi sq=17.39, df 1, p&lt;.0001</a:t>
                </a:r>
                <a:endParaRPr lang="en-US" sz="18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15825619358555801"/>
              <c:y val="0.9342566129245980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7825920"/>
        <c:crosses val="autoZero"/>
        <c:auto val="1"/>
        <c:lblAlgn val="ctr"/>
        <c:lblOffset val="100"/>
        <c:noMultiLvlLbl val="0"/>
      </c:catAx>
      <c:valAx>
        <c:axId val="37825920"/>
        <c:scaling>
          <c:orientation val="minMax"/>
          <c:max val="90"/>
          <c:min val="3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/>
                  <a:t>CBCL Total Problems T-Score</a:t>
                </a:r>
              </a:p>
            </c:rich>
          </c:tx>
          <c:layout>
            <c:manualLayout>
              <c:xMode val="edge"/>
              <c:yMode val="edge"/>
              <c:x val="3.0078627751830801E-3"/>
              <c:y val="0.16165235056540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362590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338419688973495"/>
          <c:y val="0.117430723512623"/>
          <c:w val="0.18489969795904099"/>
          <c:h val="0.64684955142932099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0.80638</cdr:x>
      <cdr:y>0.03863</cdr:y>
    </cdr:from>
    <cdr:to>
      <cdr:x>0.93861</cdr:x>
      <cdr:y>0.12473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26507" y="177800"/>
          <a:ext cx="1021080" cy="396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/>
            <a:t>n=58</a:t>
          </a:r>
          <a:endParaRPr lang="en-US" sz="2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0.6621</cdr:x>
      <cdr:y>0.03044</cdr:y>
    </cdr:from>
    <cdr:to>
      <cdr:x>0.84026</cdr:x>
      <cdr:y>0.12515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90260" y="137161"/>
          <a:ext cx="1584960" cy="4267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0.78887</cdr:x>
      <cdr:y>0</cdr:y>
    </cdr:from>
    <cdr:to>
      <cdr:x>0.91435</cdr:x>
      <cdr:y>0.08626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18020" y="0"/>
          <a:ext cx="1116330" cy="3886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/>
            <a:t>n=33</a:t>
          </a:r>
          <a:br>
            <a:rPr lang="en-US" sz="2000" b="1" dirty="0"/>
          </a:br>
          <a:endParaRPr lang="en-US" sz="2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1EE44-4399-4713-8F17-52B7938153E7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3E9C7-181B-481B-A8DB-89D078605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5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Average cost per</a:t>
            </a:r>
            <a:r>
              <a:rPr lang="en-US" baseline="0" dirty="0"/>
              <a:t> child per month includes ALL </a:t>
            </a:r>
            <a:r>
              <a:rPr lang="en-US" baseline="0" dirty="0" err="1"/>
              <a:t>MassHealth</a:t>
            </a:r>
            <a:r>
              <a:rPr lang="en-US" baseline="0" dirty="0"/>
              <a:t> costs for the child. Follow-up period was one year following the index date.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3E9C7-181B-481B-A8DB-89D0786056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0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</a:t>
            </a:r>
            <a:r>
              <a:rPr lang="en-US" baseline="0" dirty="0"/>
              <a:t> was a statistically significant difference in the change in Total Problem t-scores between the two groups of children, those in the clinical concern and non-clinical concern range at baseline.</a:t>
            </a:r>
            <a:endParaRPr lang="en-US" dirty="0"/>
          </a:p>
          <a:p>
            <a:endParaRPr lang="en-US" dirty="0"/>
          </a:p>
          <a:p>
            <a:r>
              <a:rPr lang="en-US" dirty="0"/>
              <a:t>Children in the clinical</a:t>
            </a:r>
            <a:r>
              <a:rPr lang="en-US" baseline="0" dirty="0"/>
              <a:t> concern group experienced a decrease in behavioral problems to the clinical limit at six-month follow-up, but their Total Problem scores rose slightly above the clinical limit at 12-month follow-up interview. The non-clinical concern group noticed a slight gradual decline in their total problems scores, overall.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72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72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1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2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5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733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780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5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1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7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8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0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2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4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  <a:prstGeom prst="rect">
            <a:avLst/>
          </a:prstGeom>
          <a:solidFill>
            <a:srgbClr val="0B3C5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78C8C-90B6-4D92-84F7-2D535FD9E83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9303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C568-0276-418B-AD7D-E8D38D966E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6633" y="6553200"/>
            <a:ext cx="1725967" cy="228600"/>
          </a:xfrm>
          <a:prstGeom prst="rect">
            <a:avLst/>
          </a:prstGeom>
          <a:solidFill>
            <a:srgbClr val="4D832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752600" y="6553200"/>
            <a:ext cx="762000" cy="228600"/>
          </a:xfrm>
          <a:prstGeom prst="rect">
            <a:avLst/>
          </a:prstGeom>
          <a:solidFill>
            <a:srgbClr val="693B6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514600" y="6553200"/>
            <a:ext cx="2057400" cy="228600"/>
          </a:xfrm>
          <a:prstGeom prst="rect">
            <a:avLst/>
          </a:prstGeom>
          <a:solidFill>
            <a:srgbClr val="EB730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4475456" y="6553200"/>
            <a:ext cx="4648570" cy="228600"/>
          </a:xfrm>
          <a:prstGeom prst="rect">
            <a:avLst/>
          </a:prstGeom>
          <a:solidFill>
            <a:srgbClr val="0B3C5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 dirty="0">
                <a:solidFill>
                  <a:schemeClr val="bg1"/>
                </a:solidFill>
              </a:rPr>
              <a:t>Massachusetts Association for Mental Health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884" y="0"/>
            <a:ext cx="106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66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5585/mmwr.mm6509a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mh.nih.gov/health/statistics/prevalence/index.shtml" TargetMode="External"/><Relationship Id="rId2" Type="http://schemas.openxmlformats.org/officeDocument/2006/relationships/hyperlink" Target="https://www.nimh.nih.gov/health/statistics/prevalence/any-disorder-among-children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c.gov/violenceprevention/pdf/suicide-datasheet-a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71600"/>
            <a:ext cx="9144000" cy="1219200"/>
          </a:xfrm>
          <a:prstGeom prst="rect">
            <a:avLst/>
          </a:prstGeom>
          <a:solidFill>
            <a:srgbClr val="A6020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90800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Recommendations to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Prevent Mental Health Conditions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among Children and Adolescents in Massachusetts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6999" y="5257800"/>
            <a:ext cx="6400800" cy="1524000"/>
          </a:xfrm>
        </p:spPr>
        <p:txBody>
          <a:bodyPr>
            <a:noAutofit/>
          </a:bodyPr>
          <a:lstStyle/>
          <a:p>
            <a:pPr algn="r"/>
            <a:r>
              <a:rPr lang="en-US" sz="2000" dirty="0">
                <a:solidFill>
                  <a:schemeClr val="tx1"/>
                </a:solidFill>
                <a:latin typeface="+mj-lt"/>
              </a:rPr>
              <a:t>Danna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Mauch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, PhD</a:t>
            </a:r>
          </a:p>
          <a:p>
            <a:pPr algn="r"/>
            <a:r>
              <a:rPr lang="en-US" sz="2000" dirty="0">
                <a:solidFill>
                  <a:schemeClr val="tx1"/>
                </a:solidFill>
                <a:latin typeface="+mj-lt"/>
              </a:rPr>
              <a:t>President and CEO</a:t>
            </a:r>
          </a:p>
          <a:p>
            <a:pPr algn="r"/>
            <a:r>
              <a:rPr lang="en-US" sz="2000" dirty="0">
                <a:solidFill>
                  <a:schemeClr val="tx1"/>
                </a:solidFill>
                <a:latin typeface="+mj-lt"/>
              </a:rPr>
              <a:t>Massachusetts Association for Mental Health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856" y="3048000"/>
            <a:ext cx="891540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+mj-lt"/>
              </a:rPr>
              <a:t>Promote Prevent Special Legislative Commission</a:t>
            </a:r>
          </a:p>
          <a:p>
            <a:pPr algn="ctr"/>
            <a:endParaRPr lang="en-US" sz="800" b="1" dirty="0">
              <a:latin typeface="+mj-lt"/>
            </a:endParaRPr>
          </a:p>
          <a:p>
            <a:pPr algn="ctr"/>
            <a:r>
              <a:rPr lang="en-US" sz="2800" b="1" i="1" dirty="0">
                <a:latin typeface="+mj-lt"/>
              </a:rPr>
              <a:t>September 25, 2017</a:t>
            </a:r>
          </a:p>
          <a:p>
            <a:pPr algn="ctr"/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33" y="5486400"/>
            <a:ext cx="293492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005052" y="6585156"/>
            <a:ext cx="3050457" cy="152400"/>
          </a:xfrm>
          <a:prstGeom prst="rect">
            <a:avLst/>
          </a:prstGeom>
          <a:solidFill>
            <a:srgbClr val="0B3C55"/>
          </a:solidFill>
          <a:ln>
            <a:solidFill>
              <a:srgbClr val="0B3C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0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Bringing Evidence-Based Practices to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447800"/>
            <a:ext cx="8229600" cy="4525963"/>
          </a:xfrm>
        </p:spPr>
        <p:txBody>
          <a:bodyPr>
            <a:normAutofit fontScale="92500"/>
          </a:bodyPr>
          <a:lstStyle/>
          <a:p>
            <a:pPr marL="0" lvl="1" indent="0">
              <a:buNone/>
            </a:pPr>
            <a:r>
              <a:rPr lang="en-US" b="1" dirty="0">
                <a:solidFill>
                  <a:srgbClr val="C00000"/>
                </a:solidFill>
              </a:rPr>
              <a:t>There are evidence-based practices in mental health prevention that should be brought to scale.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/>
              <a:t>Investment in evidence-based practices is a prudent use of limited tax dollars and is a demonstration of  fiduciary responsibility.</a:t>
            </a:r>
          </a:p>
          <a:p>
            <a:pPr marL="0" lvl="1" indent="0">
              <a:buNone/>
            </a:pPr>
            <a:endParaRPr lang="en-US" sz="2400" dirty="0"/>
          </a:p>
          <a:p>
            <a:pPr marL="0" lvl="1" indent="0">
              <a:buNone/>
            </a:pPr>
            <a:r>
              <a:rPr lang="en-US" dirty="0"/>
              <a:t>Two examples targeting young children and adolescents:</a:t>
            </a:r>
          </a:p>
          <a:p>
            <a:pPr lvl="1"/>
            <a:r>
              <a:rPr lang="en-US" sz="2400" dirty="0"/>
              <a:t>Integrated Pediatric Primary Care - MYCHILD</a:t>
            </a:r>
          </a:p>
          <a:p>
            <a:pPr lvl="1"/>
            <a:r>
              <a:rPr lang="en-US" sz="2400" dirty="0"/>
              <a:t>SOS Signs of Suicide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95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Integrated Pediatric Primary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371600"/>
            <a:ext cx="8610600" cy="4935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</a:rPr>
              <a:t>Mental health is the #1 medical expense for children in America.*</a:t>
            </a:r>
          </a:p>
          <a:p>
            <a:pPr marL="0" indent="0" algn="ctr">
              <a:buNone/>
            </a:pPr>
            <a:endParaRPr lang="en-US" sz="1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/>
              <a:t>Early Childhood Mental Health (ECMH) Integration in Primary Care:</a:t>
            </a:r>
          </a:p>
          <a:p>
            <a:r>
              <a:rPr lang="en-US" sz="2400" dirty="0"/>
              <a:t>Reaching children and families early to optimize opportunity</a:t>
            </a:r>
          </a:p>
          <a:p>
            <a:r>
              <a:rPr lang="en-US" sz="2400" dirty="0"/>
              <a:t>Ignoring early childhood mental health is expensive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</a:rPr>
              <a:t>MYCHILD</a:t>
            </a:r>
          </a:p>
          <a:p>
            <a:r>
              <a:rPr lang="en-US" sz="2200" dirty="0"/>
              <a:t>Partnership – MA EOHHS, MA DPH, Boston Public Health Commission</a:t>
            </a:r>
          </a:p>
          <a:p>
            <a:r>
              <a:rPr lang="en-US" sz="2200" dirty="0"/>
              <a:t>Worked with Bowdoin Street Health Center, Health Care for the Homeless, Dorchester House, Charles River Community Health </a:t>
            </a:r>
          </a:p>
          <a:p>
            <a:r>
              <a:rPr lang="en-US" sz="2200" dirty="0"/>
              <a:t>Supported children, birth through first grade, and their families</a:t>
            </a:r>
          </a:p>
          <a:p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18652" y="6306979"/>
            <a:ext cx="861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* SOURCE: AHRQ 2009.</a:t>
            </a:r>
          </a:p>
        </p:txBody>
      </p:sp>
    </p:spTree>
    <p:extLst>
      <p:ext uri="{BB962C8B-B14F-4D97-AF65-F5344CB8AC3E}">
        <p14:creationId xmlns:p14="http://schemas.microsoft.com/office/powerpoint/2010/main" val="2501295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MYCHILD – Introduction and Model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86348"/>
            <a:ext cx="8716757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612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MYCHILD – Evaluation Results Summary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371600"/>
            <a:ext cx="8915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Significant, positive outcomes for both children and adults</a:t>
            </a:r>
          </a:p>
          <a:p>
            <a:r>
              <a:rPr lang="en-US" sz="2400" dirty="0"/>
              <a:t>As measured by evidence-based tools, MYCHILD resulted in statistically significant: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Reduced levels of parenting stress and depression symptoms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Improved child mental health and social emotional wellness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r>
              <a:rPr lang="en-US" sz="2800" b="1" dirty="0">
                <a:solidFill>
                  <a:srgbClr val="C00000"/>
                </a:solidFill>
              </a:rPr>
              <a:t>Lower cost of care</a:t>
            </a:r>
          </a:p>
          <a:p>
            <a:r>
              <a:rPr lang="en-US" sz="2400" dirty="0"/>
              <a:t>Medicaid data was used to compare MYCHILD children with a matched group: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MYCHILD children had a lower cost of care on average per month; </a:t>
            </a:r>
            <a:r>
              <a:rPr lang="en-US" sz="2400" dirty="0">
                <a:solidFill>
                  <a:srgbClr val="C00000"/>
                </a:solidFill>
              </a:rPr>
              <a:t>MYCHILD costs were $164.21 less per child per month vs. controls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MYCHILD children were more likely to receive appropriate, non-stigmatizing diagnoses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3612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10329" y="-34017"/>
            <a:ext cx="80772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MYCHILD Family Outcomes: Parental Stress Index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071826"/>
              </p:ext>
            </p:extLst>
          </p:nvPr>
        </p:nvGraphicFramePr>
        <p:xfrm>
          <a:off x="381000" y="1371600"/>
          <a:ext cx="8351520" cy="4505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6682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10329" y="-34017"/>
            <a:ext cx="8077200" cy="1143000"/>
          </a:xfrm>
        </p:spPr>
        <p:txBody>
          <a:bodyPr>
            <a:noAutofit/>
          </a:bodyPr>
          <a:lstStyle/>
          <a:p>
            <a:pPr algn="l"/>
            <a:r>
              <a:rPr lang="en-US" sz="2600" b="1" dirty="0">
                <a:solidFill>
                  <a:schemeClr val="bg1"/>
                </a:solidFill>
              </a:rPr>
              <a:t> MYCHILD Child Outcomes: Child Behavioral Checklist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281557"/>
              </p:ext>
            </p:extLst>
          </p:nvPr>
        </p:nvGraphicFramePr>
        <p:xfrm>
          <a:off x="304800" y="1371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3424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MYCHILD – Family Story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17621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1676400"/>
            <a:ext cx="59436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A Parent’s Perspective</a:t>
            </a:r>
          </a:p>
          <a:p>
            <a:endParaRPr lang="en-US" dirty="0"/>
          </a:p>
          <a:p>
            <a:r>
              <a:rPr lang="en-US" sz="2400" i="1" dirty="0"/>
              <a:t>In my family, disciplining was hitting and screaming. I didn’t want that for my kids…</a:t>
            </a:r>
          </a:p>
          <a:p>
            <a:endParaRPr lang="en-US" sz="2400" i="1" dirty="0"/>
          </a:p>
          <a:p>
            <a:r>
              <a:rPr lang="en-US" sz="2400" i="1" dirty="0"/>
              <a:t>I learned how to think for myself, how to help myself, how to be a better mom and understand my children. I have the relationship with my kids now that I always wanted to have with my parents and never had when I was growing up.</a:t>
            </a:r>
          </a:p>
        </p:txBody>
      </p:sp>
    </p:spTree>
    <p:extLst>
      <p:ext uri="{BB962C8B-B14F-4D97-AF65-F5344CB8AC3E}">
        <p14:creationId xmlns:p14="http://schemas.microsoft.com/office/powerpoint/2010/main" val="4253612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295400"/>
            <a:ext cx="8763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MetroWest</a:t>
            </a:r>
            <a:r>
              <a:rPr lang="en-US" sz="2800" b="1" dirty="0">
                <a:solidFill>
                  <a:srgbClr val="C00000"/>
                </a:solidFill>
              </a:rPr>
              <a:t> Health Foundation</a:t>
            </a:r>
          </a:p>
          <a:p>
            <a:r>
              <a:rPr lang="en-US" sz="2400" dirty="0"/>
              <a:t>Investing in early childhood mental health integration in primary care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Grantee: Southborough Medical Group and Advocates</a:t>
            </a:r>
          </a:p>
          <a:p>
            <a:r>
              <a:rPr lang="en-US" sz="2400" b="1" dirty="0"/>
              <a:t>Outcomes (July  - December 2016):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Improved access to behavioral health services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/>
              <a:t>Timeliness: Increase in the number of patients seen on the same day as the referral from the pediatrician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/>
              <a:t>Engagement: 81% of patients with an initial behavioral health evaluation attended their second appointment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Addressed language and cultural barriers to care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Improved communication between patients and                                 providers on behavioral health and social concerns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/>
          </a:p>
          <a:p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Integrated Pediatric Primary Care –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Building a body of knowledge</a:t>
            </a:r>
          </a:p>
        </p:txBody>
      </p:sp>
      <p:pic>
        <p:nvPicPr>
          <p:cNvPr id="1026" name="Picture 2" descr="Image result for metrowest health found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389347"/>
            <a:ext cx="1828800" cy="995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933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Integrated Pediatric Primary Care –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Recommendations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2954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Recommendations:</a:t>
            </a:r>
          </a:p>
          <a:p>
            <a:endParaRPr lang="en-US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Build on progress in our state: Every child on MassHealth gets screened at well child visits, but pediatricians don’t necessarily know what to do or have the resources to act on the results</a:t>
            </a:r>
            <a:endParaRPr lang="en-US" sz="20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Support implementation of the model beyond the pilot sites, providing better care at lower cost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Move beyond pilot efforts and fund a system that integrates early childhood mental health prevention and promotion activities into current practices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Normalize the medical home as a place to turn for support with challenges to child emotional health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09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Signs of Suicide (SOS): Program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</a:rPr>
              <a:t>School-Based Suicide Prevention Program for Middle and High School Students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741023"/>
            <a:ext cx="36576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953000" y="2741023"/>
            <a:ext cx="36576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2667000"/>
            <a:ext cx="365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Curriculum: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Administered through video and discussion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Promotes concept that suicide is directly related to mental illness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Students taught to recognize the signs of suicide in themselves and others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Taught to:</a:t>
            </a:r>
          </a:p>
          <a:p>
            <a:r>
              <a:rPr lang="en-US" dirty="0"/>
              <a:t>         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US" dirty="0"/>
              <a:t> Acknowledge</a:t>
            </a:r>
          </a:p>
          <a:p>
            <a:r>
              <a:rPr lang="en-US" dirty="0"/>
              <a:t>        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Care</a:t>
            </a:r>
          </a:p>
          <a:p>
            <a:r>
              <a:rPr lang="en-US" dirty="0"/>
              <a:t>         </a:t>
            </a:r>
            <a:r>
              <a:rPr lang="en-US" b="1" dirty="0">
                <a:solidFill>
                  <a:srgbClr val="C00000"/>
                </a:solidFill>
              </a:rPr>
              <a:t>T</a:t>
            </a:r>
            <a:r>
              <a:rPr lang="en-US" dirty="0"/>
              <a:t> Tell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667000"/>
            <a:ext cx="365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Screening: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Every student completes the Columbia Depression Scale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Students self-assess and then are encouraged to seek help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They are provided an inventory of the resources available if they would like to seek help. </a:t>
            </a:r>
          </a:p>
        </p:txBody>
      </p:sp>
    </p:spTree>
    <p:extLst>
      <p:ext uri="{BB962C8B-B14F-4D97-AF65-F5344CB8AC3E}">
        <p14:creationId xmlns:p14="http://schemas.microsoft.com/office/powerpoint/2010/main" val="250129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Massachusetts Association for Mental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A60202"/>
                </a:solidFill>
              </a:rPr>
              <a:t>Mission and Vision</a:t>
            </a:r>
          </a:p>
          <a:p>
            <a:pPr marL="0" indent="0">
              <a:buNone/>
            </a:pPr>
            <a:r>
              <a:rPr lang="en-US" sz="2800" dirty="0"/>
              <a:t>MAMH is committed to advancing mental health and well being by promoting prevention, early intervention, effective treatment and research to address social, emotional and mental health challenges.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400" b="1" i="1" dirty="0">
                <a:solidFill>
                  <a:srgbClr val="A60202"/>
                </a:solidFill>
              </a:rPr>
              <a:t>Forging understanding and combating disparities since 1913</a:t>
            </a:r>
          </a:p>
        </p:txBody>
      </p:sp>
    </p:spTree>
    <p:extLst>
      <p:ext uri="{BB962C8B-B14F-4D97-AF65-F5344CB8AC3E}">
        <p14:creationId xmlns:p14="http://schemas.microsoft.com/office/powerpoint/2010/main" val="286454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Signs of Suicide (SOS): Evidence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1"/>
            <a:ext cx="82296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C00000"/>
                </a:solidFill>
              </a:rPr>
              <a:t>SOS is an Evidence-Based Practice that has been proven effective in replicated studies </a:t>
            </a: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07399" y="3048000"/>
            <a:ext cx="2362200" cy="1922640"/>
            <a:chOff x="407399" y="3039290"/>
            <a:chExt cx="2362200" cy="1922640"/>
          </a:xfrm>
        </p:grpSpPr>
        <p:sp>
          <p:nvSpPr>
            <p:cNvPr id="5" name="Right Arrow 4"/>
            <p:cNvSpPr/>
            <p:nvPr/>
          </p:nvSpPr>
          <p:spPr>
            <a:xfrm rot="16200000">
              <a:off x="1137831" y="3120660"/>
              <a:ext cx="901338" cy="7385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7399" y="4038600"/>
              <a:ext cx="2362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B3C55"/>
                  </a:solidFill>
                </a:rPr>
                <a:t>SOS training leads to greater knowledge of depression and suicide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24600" y="3048000"/>
            <a:ext cx="2362200" cy="3246674"/>
            <a:chOff x="6248400" y="3100250"/>
            <a:chExt cx="2362200" cy="3246674"/>
          </a:xfrm>
        </p:grpSpPr>
        <p:sp>
          <p:nvSpPr>
            <p:cNvPr id="8" name="Right Arrow 7"/>
            <p:cNvSpPr/>
            <p:nvPr/>
          </p:nvSpPr>
          <p:spPr>
            <a:xfrm rot="16200000">
              <a:off x="6860450" y="3181620"/>
              <a:ext cx="901338" cy="7385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4038600"/>
              <a:ext cx="23622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B3C55"/>
                  </a:solidFill>
                </a:rPr>
                <a:t>SOS training leads to a greater likelihood of intervening with friends and family who may be exhibiting signs of suicidal intent and of seeking help for themselves 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352800" y="3101875"/>
            <a:ext cx="2590800" cy="2308325"/>
            <a:chOff x="3276600" y="3047999"/>
            <a:chExt cx="2590800" cy="2308325"/>
          </a:xfrm>
        </p:grpSpPr>
        <p:sp>
          <p:nvSpPr>
            <p:cNvPr id="6" name="TextBox 5"/>
            <p:cNvSpPr txBox="1"/>
            <p:nvPr/>
          </p:nvSpPr>
          <p:spPr>
            <a:xfrm>
              <a:off x="3657600" y="4248328"/>
              <a:ext cx="22098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b="1" dirty="0">
                  <a:solidFill>
                    <a:srgbClr val="0B3C55"/>
                  </a:solidFill>
                </a:rPr>
                <a:t>64%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76600" y="3047999"/>
              <a:ext cx="2362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B3C55"/>
                  </a:solidFill>
                </a:rPr>
                <a:t>Students who receive the intervention are </a:t>
              </a:r>
              <a:r>
                <a:rPr lang="en-US" b="1" dirty="0">
                  <a:solidFill>
                    <a:srgbClr val="0B3C55"/>
                  </a:solidFill>
                </a:rPr>
                <a:t>64% less</a:t>
              </a:r>
              <a:r>
                <a:rPr lang="en-US" dirty="0">
                  <a:solidFill>
                    <a:srgbClr val="0B3C55"/>
                  </a:solidFill>
                </a:rPr>
                <a:t> likely to attempt suicide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1295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Signs of Suicide: Building Blocks</a:t>
            </a:r>
          </a:p>
        </p:txBody>
      </p:sp>
      <p:pic>
        <p:nvPicPr>
          <p:cNvPr id="1026" name="Picture 2" descr="C:\Users\Genevieve\Downloads\image0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8229600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13716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SOS has already been adopted by school districts across the state and has received funding from multiple foundations </a:t>
            </a:r>
          </a:p>
        </p:txBody>
      </p:sp>
    </p:spTree>
    <p:extLst>
      <p:ext uri="{BB962C8B-B14F-4D97-AF65-F5344CB8AC3E}">
        <p14:creationId xmlns:p14="http://schemas.microsoft.com/office/powerpoint/2010/main" val="1022351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Signs of Suicide: Building Blocks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Recommendations:</a:t>
            </a:r>
            <a:endParaRPr lang="en-US" sz="3600" b="1" dirty="0"/>
          </a:p>
          <a:p>
            <a:pPr marL="457200" indent="-457200"/>
            <a:r>
              <a:rPr lang="en-US" dirty="0"/>
              <a:t>Support implementation of the SOS model in schools across Massachusetts </a:t>
            </a:r>
          </a:p>
          <a:p>
            <a:r>
              <a:rPr lang="en-US" dirty="0"/>
              <a:t>Fund universal adoption of SOS in every middle and high school in Massachusetts</a:t>
            </a:r>
          </a:p>
        </p:txBody>
      </p:sp>
    </p:spTree>
    <p:extLst>
      <p:ext uri="{BB962C8B-B14F-4D97-AF65-F5344CB8AC3E}">
        <p14:creationId xmlns:p14="http://schemas.microsoft.com/office/powerpoint/2010/main" val="1022351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Recommendations - Summary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295400"/>
            <a:ext cx="88392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Summary of Recommendations: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Start promotion and prevention early to optimize opportunity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Close the gap in funding for mental health prevention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Invest in universal adoption of evidence-based practices in mental health promotion and prevention</a:t>
            </a:r>
            <a:endParaRPr lang="en-US" i="1" dirty="0">
              <a:solidFill>
                <a:srgbClr val="C00000"/>
              </a:solidFill>
            </a:endParaRPr>
          </a:p>
          <a:p>
            <a:endParaRPr lang="en-US" sz="2000" b="1" i="1" dirty="0">
              <a:solidFill>
                <a:srgbClr val="C00000"/>
              </a:solidFill>
            </a:endParaRPr>
          </a:p>
          <a:p>
            <a:r>
              <a:rPr lang="en-US" sz="2000" b="1" i="1" dirty="0">
                <a:solidFill>
                  <a:srgbClr val="C00000"/>
                </a:solidFill>
              </a:rPr>
              <a:t>Thank you:</a:t>
            </a:r>
          </a:p>
          <a:p>
            <a:r>
              <a:rPr lang="en-US" dirty="0"/>
              <a:t>Jessica </a:t>
            </a:r>
            <a:r>
              <a:rPr lang="en-US" dirty="0" err="1"/>
              <a:t>Larochelle</a:t>
            </a:r>
            <a:r>
              <a:rPr lang="en-US" dirty="0"/>
              <a:t>, MPH</a:t>
            </a:r>
          </a:p>
          <a:p>
            <a:r>
              <a:rPr lang="en-US" dirty="0"/>
              <a:t>Director of Public Policy and Government Relations</a:t>
            </a:r>
          </a:p>
          <a:p>
            <a:endParaRPr lang="en-US" dirty="0"/>
          </a:p>
          <a:p>
            <a:r>
              <a:rPr lang="en-US" dirty="0"/>
              <a:t>Genevieve Mulligan, BA </a:t>
            </a:r>
          </a:p>
          <a:p>
            <a:r>
              <a:rPr lang="en-US" dirty="0"/>
              <a:t>Policy Research Associate</a:t>
            </a:r>
          </a:p>
          <a:p>
            <a:endParaRPr lang="en-US" dirty="0"/>
          </a:p>
          <a:p>
            <a:r>
              <a:rPr lang="en-US" dirty="0"/>
              <a:t>Danna </a:t>
            </a:r>
            <a:r>
              <a:rPr lang="en-US" dirty="0" err="1"/>
              <a:t>Mauch</a:t>
            </a:r>
            <a:r>
              <a:rPr lang="en-US" dirty="0"/>
              <a:t>, PhD</a:t>
            </a:r>
          </a:p>
          <a:p>
            <a:r>
              <a:rPr lang="en-US" dirty="0"/>
              <a:t>President and CEO</a:t>
            </a:r>
          </a:p>
          <a:p>
            <a:r>
              <a:rPr lang="en-US" dirty="0"/>
              <a:t>dannamauch@mamh.org</a:t>
            </a:r>
          </a:p>
        </p:txBody>
      </p:sp>
    </p:spTree>
    <p:extLst>
      <p:ext uri="{BB962C8B-B14F-4D97-AF65-F5344CB8AC3E}">
        <p14:creationId xmlns:p14="http://schemas.microsoft.com/office/powerpoint/2010/main" val="250129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0"/>
            <a:ext cx="8610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Importance of prevention for children and adolescents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800" dirty="0"/>
              <a:t>Addressing disparities in prevention investments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800" dirty="0"/>
              <a:t>Bringing evidence-based practices to scale</a:t>
            </a:r>
          </a:p>
          <a:p>
            <a:pPr lvl="1"/>
            <a:r>
              <a:rPr lang="en-US" sz="2400" dirty="0"/>
              <a:t>Integrated Pediatric Primary Care - MYCHILD</a:t>
            </a:r>
          </a:p>
          <a:p>
            <a:pPr lvl="1"/>
            <a:r>
              <a:rPr lang="en-US" sz="2400" dirty="0"/>
              <a:t>SOS Signs of Suicide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sz="2800" dirty="0"/>
              <a:t>Summary of recommendations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129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Prevention and Early Intervention are Essential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599" y="1219200"/>
            <a:ext cx="2286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1 out of 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05100" y="1306437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C55"/>
                </a:solidFill>
              </a:rPr>
              <a:t>children, ages 2 to 8 years, were reported to have a diagnosed mental, behavioral, or developmental condition</a:t>
            </a:r>
            <a:r>
              <a:rPr lang="en-US" baseline="30000" dirty="0">
                <a:solidFill>
                  <a:srgbClr val="0B3C55"/>
                </a:solidFill>
              </a:rPr>
              <a:t>1</a:t>
            </a:r>
            <a:r>
              <a:rPr lang="en-US" dirty="0">
                <a:solidFill>
                  <a:srgbClr val="0B3C55"/>
                </a:solidFill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6122313"/>
            <a:ext cx="868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/>
              <a:t>1</a:t>
            </a:r>
            <a:r>
              <a:rPr lang="en-US" sz="1100" dirty="0"/>
              <a:t>Bitsko, Holbrook, et al., MMWR </a:t>
            </a:r>
            <a:r>
              <a:rPr lang="en-US" sz="1100" dirty="0" err="1"/>
              <a:t>Morb</a:t>
            </a:r>
            <a:r>
              <a:rPr lang="en-US" sz="1100" dirty="0"/>
              <a:t> Mortal </a:t>
            </a:r>
            <a:r>
              <a:rPr lang="en-US" sz="1100" dirty="0" err="1"/>
              <a:t>Wkly</a:t>
            </a:r>
            <a:r>
              <a:rPr lang="en-US" sz="1100" dirty="0"/>
              <a:t> Rep 2016;65:221–226. DOI: </a:t>
            </a:r>
            <a:r>
              <a:rPr lang="en-US" sz="1100" u="sng" dirty="0">
                <a:hlinkClick r:id="rId2"/>
              </a:rPr>
              <a:t>http://dx.doi.org/10.15585/mmwr.mm6509a1</a:t>
            </a:r>
            <a:r>
              <a:rPr lang="en-US" sz="1100" dirty="0"/>
              <a:t>; </a:t>
            </a:r>
          </a:p>
          <a:p>
            <a:r>
              <a:rPr lang="en-US" sz="1100" baseline="30000" dirty="0"/>
              <a:t>2</a:t>
            </a:r>
            <a:r>
              <a:rPr lang="en-US" sz="1100" dirty="0"/>
              <a:t>Brauner, Stephens. Public Health Reports. 2006;121(3):303-310.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4245" y="2154647"/>
            <a:ext cx="87630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C55"/>
                </a:solidFill>
              </a:rPr>
              <a:t>Children with mental, behavioral, or developmental conditions were more likely to:</a:t>
            </a:r>
          </a:p>
          <a:p>
            <a:endParaRPr lang="en-US" sz="1200" dirty="0">
              <a:solidFill>
                <a:srgbClr val="0B3C55"/>
              </a:solidFill>
            </a:endParaRPr>
          </a:p>
          <a:p>
            <a:r>
              <a:rPr lang="en-US" sz="2000" dirty="0">
                <a:solidFill>
                  <a:srgbClr val="0B3C55"/>
                </a:solidFill>
              </a:rPr>
              <a:t>Have a parent who reported: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B3C55"/>
                </a:solidFill>
              </a:rPr>
              <a:t>Fair or poor mental health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B3C55"/>
                </a:solidFill>
              </a:rPr>
              <a:t>Trouble getting by on family’s income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200" dirty="0">
              <a:solidFill>
                <a:srgbClr val="0B3C55"/>
              </a:solidFill>
            </a:endParaRPr>
          </a:p>
          <a:p>
            <a:r>
              <a:rPr lang="en-US" sz="2000" dirty="0">
                <a:solidFill>
                  <a:srgbClr val="0B3C55"/>
                </a:solidFill>
              </a:rPr>
              <a:t>Live in a neighborhood that: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B3C55"/>
                </a:solidFill>
              </a:rPr>
              <a:t>Lacked support (neighbors didn’t watch out for each other)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B3C55"/>
                </a:solidFill>
              </a:rPr>
              <a:t>Didn’t have amenities (like sidewalks or libraries)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0B3C55"/>
                </a:solidFill>
              </a:rPr>
              <a:t>Was in poor condition</a:t>
            </a:r>
          </a:p>
          <a:p>
            <a:endParaRPr lang="en-US" dirty="0">
              <a:solidFill>
                <a:srgbClr val="0B3C55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The literature shows that early onset of these conditions in young children is related to a variety of problems in adolescence, including school drop out and justice involvement.</a:t>
            </a:r>
            <a:r>
              <a:rPr lang="en-US" b="1" baseline="30000" dirty="0">
                <a:solidFill>
                  <a:srgbClr val="C00000"/>
                </a:solidFill>
              </a:rPr>
              <a:t>2</a:t>
            </a:r>
          </a:p>
          <a:p>
            <a:endParaRPr lang="en-US" dirty="0">
              <a:solidFill>
                <a:srgbClr val="0B3C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27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Prevention and Early Intervention are Essential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429000" y="4953000"/>
            <a:ext cx="5259977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B3C55"/>
                </a:solidFill>
              </a:rPr>
              <a:t>of students in grades 9 through 12 in the U.S. seriously considered attempting suicide in the past 12 months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599" y="1371600"/>
            <a:ext cx="18527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46%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5146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21%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37338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Half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41714" y="4953000"/>
            <a:ext cx="1280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17%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7400" y="1462818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C55"/>
                </a:solidFill>
              </a:rPr>
              <a:t>of 13 to 18 year olds, either currently or at some point during their life, have had a mental health condition</a:t>
            </a:r>
            <a:r>
              <a:rPr lang="en-US" baseline="30000" dirty="0">
                <a:solidFill>
                  <a:srgbClr val="0B3C55"/>
                </a:solidFill>
              </a:rPr>
              <a:t>1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25146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C55"/>
                </a:solidFill>
              </a:rPr>
              <a:t>of 13 to 18 year olds, either currently or at some point during their life, have had a “severe” mental health condition</a:t>
            </a:r>
            <a:r>
              <a:rPr lang="en-US" baseline="30000" dirty="0">
                <a:solidFill>
                  <a:srgbClr val="0B3C55"/>
                </a:solidFill>
              </a:rPr>
              <a:t>2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3783874"/>
            <a:ext cx="5969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C55"/>
                </a:solidFill>
              </a:rPr>
              <a:t>of children with mental  health conditions, ages 8 to 15 years, did NOT receive treatment for their condition in the past year</a:t>
            </a:r>
            <a:r>
              <a:rPr lang="en-US" baseline="30000" dirty="0">
                <a:solidFill>
                  <a:srgbClr val="0B3C55"/>
                </a:solidFill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" y="60198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/>
              <a:t>1,2</a:t>
            </a:r>
            <a:r>
              <a:rPr lang="en-US" sz="1100" dirty="0"/>
              <a:t>Available at: </a:t>
            </a:r>
            <a:r>
              <a:rPr lang="en-US" sz="1100" dirty="0">
                <a:hlinkClick r:id="rId2"/>
              </a:rPr>
              <a:t>https://www.nimh.nih.gov/health/statistics/prevalence/any-disorder-among-children.shtml</a:t>
            </a:r>
            <a:r>
              <a:rPr lang="en-US" sz="1100" dirty="0"/>
              <a:t>,  “severe” requires survey respondents to report both distress and impairment;  3 Available at: </a:t>
            </a:r>
            <a:r>
              <a:rPr lang="en-US" sz="1100" dirty="0">
                <a:hlinkClick r:id="rId3"/>
              </a:rPr>
              <a:t>https://www.nimh.nih.gov/health/statistics/prevalence/index.shtml</a:t>
            </a:r>
            <a:r>
              <a:rPr lang="en-US" sz="1100" dirty="0"/>
              <a:t>;</a:t>
            </a:r>
          </a:p>
          <a:p>
            <a:r>
              <a:rPr lang="en-US" sz="1100" dirty="0"/>
              <a:t> </a:t>
            </a:r>
            <a:r>
              <a:rPr lang="en-US" sz="1100" baseline="30000" dirty="0"/>
              <a:t>4</a:t>
            </a:r>
            <a:r>
              <a:rPr lang="en-US" sz="1100" cap="all" dirty="0"/>
              <a:t>A</a:t>
            </a:r>
            <a:r>
              <a:rPr lang="en-US" sz="1100" dirty="0"/>
              <a:t>vailable at: </a:t>
            </a:r>
            <a:r>
              <a:rPr lang="en-US" sz="1100" dirty="0">
                <a:hlinkClick r:id="rId4"/>
              </a:rPr>
              <a:t>https://www.cdc.gov/violenceprevention/pdf/suicide-datasheet-a.pdf</a:t>
            </a:r>
            <a:endParaRPr lang="en-US" sz="1100" dirty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0129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Prevention and Early Intervention are Essential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24001"/>
            <a:ext cx="8229600" cy="19811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solidFill>
                  <a:srgbClr val="4D8329"/>
                </a:solidFill>
              </a:rPr>
              <a:t>Mental Health Concerns Start Early:</a:t>
            </a:r>
          </a:p>
          <a:p>
            <a:r>
              <a:rPr lang="en-US" sz="2600" dirty="0">
                <a:solidFill>
                  <a:srgbClr val="C00000"/>
                </a:solidFill>
              </a:rPr>
              <a:t>50% </a:t>
            </a:r>
            <a:r>
              <a:rPr lang="en-US" sz="2600" dirty="0"/>
              <a:t>of all lifetime cases of diagnosable mental illness begin by age 14. </a:t>
            </a:r>
          </a:p>
          <a:p>
            <a:r>
              <a:rPr lang="en-US" sz="2600" dirty="0">
                <a:solidFill>
                  <a:srgbClr val="C00000"/>
                </a:solidFill>
              </a:rPr>
              <a:t>75% </a:t>
            </a:r>
            <a:r>
              <a:rPr lang="en-US" sz="2600" dirty="0"/>
              <a:t>of begin by age 24</a:t>
            </a:r>
            <a:r>
              <a:rPr lang="en-US" sz="2600" baseline="30000" dirty="0"/>
              <a:t>1</a:t>
            </a:r>
          </a:p>
          <a:p>
            <a:r>
              <a:rPr lang="en-US" sz="2600" dirty="0"/>
              <a:t>Parents often report concerns before </a:t>
            </a:r>
            <a:r>
              <a:rPr lang="en-US" sz="2600" dirty="0">
                <a:solidFill>
                  <a:srgbClr val="C00000"/>
                </a:solidFill>
              </a:rPr>
              <a:t>age 5</a:t>
            </a:r>
            <a:r>
              <a:rPr lang="en-US" sz="2600" baseline="30000" dirty="0"/>
              <a:t>2</a:t>
            </a:r>
          </a:p>
          <a:p>
            <a:r>
              <a:rPr lang="en-US" sz="2600" dirty="0"/>
              <a:t>Those who exhibit symptoms at a young age are more likely to engage in risky behavior, which further increases risk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381000" y="4114800"/>
            <a:ext cx="8083731" cy="2057400"/>
            <a:chOff x="222069" y="3974068"/>
            <a:chExt cx="8083731" cy="2057400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5562600" y="4235678"/>
              <a:ext cx="81207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553200" y="3974068"/>
              <a:ext cx="1600200" cy="740664"/>
            </a:xfrm>
            <a:prstGeom prst="rect">
              <a:avLst/>
            </a:prstGeom>
            <a:solidFill>
              <a:srgbClr val="4D832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Increased likelihood of </a:t>
              </a:r>
              <a:r>
                <a:rPr lang="en-US" sz="1400" b="1" dirty="0">
                  <a:solidFill>
                    <a:schemeClr val="bg1"/>
                  </a:solidFill>
                </a:rPr>
                <a:t>positive</a:t>
              </a:r>
              <a:r>
                <a:rPr lang="en-US" sz="1400" dirty="0">
                  <a:solidFill>
                    <a:schemeClr val="bg1"/>
                  </a:solidFill>
                </a:rPr>
                <a:t> outcomes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95800" y="5269468"/>
              <a:ext cx="1069848" cy="740664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Increased </a:t>
              </a:r>
              <a:r>
                <a:rPr lang="en-US" sz="1400" b="1" dirty="0">
                  <a:solidFill>
                    <a:schemeClr val="bg1"/>
                  </a:solidFill>
                </a:rPr>
                <a:t>Risk Factors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41848" y="5650468"/>
              <a:ext cx="91135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705600" y="5269468"/>
              <a:ext cx="1600200" cy="738664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Increased likelihood of </a:t>
              </a:r>
              <a:r>
                <a:rPr lang="en-US" sz="1400" b="1" dirty="0">
                  <a:solidFill>
                    <a:schemeClr val="bg1"/>
                  </a:solidFill>
                </a:rPr>
                <a:t>negative</a:t>
              </a:r>
              <a:r>
                <a:rPr lang="en-US" sz="1400" dirty="0">
                  <a:solidFill>
                    <a:schemeClr val="bg1"/>
                  </a:solidFill>
                </a:rPr>
                <a:t> outcomes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2069" y="4643826"/>
              <a:ext cx="1219200" cy="923330"/>
            </a:xfrm>
            <a:prstGeom prst="rect">
              <a:avLst/>
            </a:prstGeom>
            <a:solidFill>
              <a:srgbClr val="EB730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Early signs and symptoms 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1600200" y="4360993"/>
              <a:ext cx="609600" cy="5656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1600200" y="5111325"/>
              <a:ext cx="679269" cy="5274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438400" y="4056193"/>
              <a:ext cx="1219200" cy="523220"/>
            </a:xfrm>
            <a:prstGeom prst="rect">
              <a:avLst/>
            </a:prstGeom>
            <a:solidFill>
              <a:srgbClr val="4D832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Prevention/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Intervention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713117" y="4253271"/>
              <a:ext cx="609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419600" y="3991661"/>
              <a:ext cx="1066800" cy="738664"/>
            </a:xfrm>
            <a:prstGeom prst="rect">
              <a:avLst/>
            </a:prstGeom>
            <a:solidFill>
              <a:srgbClr val="4D832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Increased </a:t>
              </a:r>
              <a:r>
                <a:rPr lang="en-US" sz="1400" b="1" dirty="0">
                  <a:solidFill>
                    <a:schemeClr val="bg1"/>
                  </a:solidFill>
                </a:rPr>
                <a:t>Protective Factors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438400" y="5292804"/>
              <a:ext cx="1219200" cy="738664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NO </a:t>
              </a:r>
              <a:r>
                <a:rPr lang="en-US" sz="1400" dirty="0">
                  <a:solidFill>
                    <a:schemeClr val="bg1"/>
                  </a:solidFill>
                </a:rPr>
                <a:t>prevention or intervention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3707674" y="5650468"/>
              <a:ext cx="71192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457200" y="3505200"/>
            <a:ext cx="6026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There Are Two Paths We Can Take: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324600"/>
            <a:ext cx="876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/>
              <a:t>1</a:t>
            </a:r>
            <a:r>
              <a:rPr lang="en-US" sz="1100" dirty="0"/>
              <a:t> Kessler, et al., 2005; </a:t>
            </a:r>
            <a:r>
              <a:rPr lang="en-US" sz="1100" baseline="30000" dirty="0"/>
              <a:t> 2</a:t>
            </a:r>
            <a:r>
              <a:rPr lang="en-US" sz="1100" dirty="0"/>
              <a:t>National Research Council and Institute of Medicine, 2009 </a:t>
            </a:r>
          </a:p>
        </p:txBody>
      </p:sp>
    </p:spTree>
    <p:extLst>
      <p:ext uri="{BB962C8B-B14F-4D97-AF65-F5344CB8AC3E}">
        <p14:creationId xmlns:p14="http://schemas.microsoft.com/office/powerpoint/2010/main" val="230151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Disparities in Prevention Investments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025" y="1371599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Commonwealth has placed increased emphasis on </a:t>
            </a:r>
            <a:r>
              <a:rPr lang="en-US" sz="2800" u="sng" dirty="0"/>
              <a:t>community-based</a:t>
            </a:r>
            <a:r>
              <a:rPr lang="en-US" sz="2800" dirty="0"/>
              <a:t> prevention in recent reform efforts: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Patient-centered medical homes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Accountable care organizations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Prevention and Wellness Trust Fund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Pay For Success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  <a:p>
            <a:r>
              <a:rPr lang="en-US" sz="2800" dirty="0">
                <a:solidFill>
                  <a:srgbClr val="C00000"/>
                </a:solidFill>
              </a:rPr>
              <a:t>However, investments of public dollars in substance abuse prevention remain very modest, and there is virtually no investment of public dollars in mental health prevention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295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Disparities in Prevention Investments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4779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Why is there so little public funding for mental health prevention?</a:t>
            </a:r>
          </a:p>
        </p:txBody>
      </p:sp>
      <p:pic>
        <p:nvPicPr>
          <p:cNvPr id="3074" name="Picture 2" descr="Image result for samh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63097"/>
            <a:ext cx="2976563" cy="77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83718" y="2906733"/>
            <a:ext cx="297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BLOCK GRANTS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0700" y="3962398"/>
            <a:ext cx="2209800" cy="1200329"/>
          </a:xfrm>
          <a:prstGeom prst="rect">
            <a:avLst/>
          </a:prstGeom>
          <a:solidFill>
            <a:srgbClr val="EB730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Community Mental Health Services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Block Grant</a:t>
            </a:r>
          </a:p>
          <a:p>
            <a:pPr algn="ctr"/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3962399"/>
            <a:ext cx="2209800" cy="1200329"/>
          </a:xfrm>
          <a:prstGeom prst="rect">
            <a:avLst/>
          </a:prstGeom>
          <a:solidFill>
            <a:srgbClr val="4D832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Substance Abuse Prevention and Treatment Block Grant</a:t>
            </a:r>
          </a:p>
        </p:txBody>
      </p:sp>
      <p:cxnSp>
        <p:nvCxnSpPr>
          <p:cNvPr id="10" name="Straight Connector 9"/>
          <p:cNvCxnSpPr>
            <a:stCxn id="5" idx="2"/>
            <a:endCxn id="6" idx="0"/>
          </p:cNvCxnSpPr>
          <p:nvPr/>
        </p:nvCxnSpPr>
        <p:spPr>
          <a:xfrm flipH="1">
            <a:off x="2895600" y="3429953"/>
            <a:ext cx="1676400" cy="532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  <a:endCxn id="9" idx="0"/>
          </p:cNvCxnSpPr>
          <p:nvPr/>
        </p:nvCxnSpPr>
        <p:spPr>
          <a:xfrm>
            <a:off x="4572000" y="3429953"/>
            <a:ext cx="1790700" cy="532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800600" y="5334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4D8329"/>
                </a:solidFill>
              </a:rPr>
              <a:t>No less than 20% of award dedicated to substance use primary prevention strategies.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1081" y="5334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EB730F"/>
                </a:solidFill>
              </a:rPr>
              <a:t>100% of award for services for adults with SMI and children with serious emotional disturbances.</a:t>
            </a:r>
          </a:p>
        </p:txBody>
      </p:sp>
    </p:spTree>
    <p:extLst>
      <p:ext uri="{BB962C8B-B14F-4D97-AF65-F5344CB8AC3E}">
        <p14:creationId xmlns:p14="http://schemas.microsoft.com/office/powerpoint/2010/main" val="1525837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 Disparities in Prevention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Recommendation:</a:t>
            </a:r>
          </a:p>
          <a:p>
            <a:pPr marL="0" indent="0">
              <a:buNone/>
            </a:pPr>
            <a:endParaRPr lang="en-US" sz="1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dirty="0"/>
              <a:t>Close the gap in public funding for </a:t>
            </a:r>
            <a:r>
              <a:rPr lang="en-US" sz="2800" u="sng" dirty="0"/>
              <a:t>mental health </a:t>
            </a:r>
            <a:r>
              <a:rPr lang="en-US" sz="2800" dirty="0"/>
              <a:t>prevention services. Without adequate investment, there cannot be concerted mental health prevention programming here in Massachusetts. </a:t>
            </a:r>
          </a:p>
        </p:txBody>
      </p:sp>
    </p:spTree>
    <p:extLst>
      <p:ext uri="{BB962C8B-B14F-4D97-AF65-F5344CB8AC3E}">
        <p14:creationId xmlns:p14="http://schemas.microsoft.com/office/powerpoint/2010/main" val="1525837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4218</TotalTime>
  <Words>1695</Words>
  <Application>Microsoft Office PowerPoint</Application>
  <PresentationFormat>On-screen Show (4:3)</PresentationFormat>
  <Paragraphs>202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  Recommendations to  Prevent Mental Health Conditions  among Children and Adolescents in Massachusetts  </vt:lpstr>
      <vt:lpstr> Massachusetts Association for Mental Health</vt:lpstr>
      <vt:lpstr> Overview</vt:lpstr>
      <vt:lpstr> Prevention and Early Intervention are Essential</vt:lpstr>
      <vt:lpstr> Prevention and Early Intervention are Essential</vt:lpstr>
      <vt:lpstr> Prevention and Early Intervention are Essential</vt:lpstr>
      <vt:lpstr> Disparities in Prevention Investments</vt:lpstr>
      <vt:lpstr> Disparities in Prevention Investments</vt:lpstr>
      <vt:lpstr> Disparities in Prevention Investments</vt:lpstr>
      <vt:lpstr> Bringing Evidence-Based Practices to Scale</vt:lpstr>
      <vt:lpstr> Integrated Pediatric Primary Care</vt:lpstr>
      <vt:lpstr> MYCHILD – Introduction and Model</vt:lpstr>
      <vt:lpstr> MYCHILD – Evaluation Results Summary</vt:lpstr>
      <vt:lpstr> MYCHILD Family Outcomes: Parental Stress Index</vt:lpstr>
      <vt:lpstr> MYCHILD Child Outcomes: Child Behavioral Checklist</vt:lpstr>
      <vt:lpstr> MYCHILD – Family Story</vt:lpstr>
      <vt:lpstr> Integrated Pediatric Primary Care –   Building a body of knowledge</vt:lpstr>
      <vt:lpstr> Integrated Pediatric Primary Care –   Recommendations</vt:lpstr>
      <vt:lpstr> Signs of Suicide (SOS): Program Description</vt:lpstr>
      <vt:lpstr> Signs of Suicide (SOS): Evidence Base</vt:lpstr>
      <vt:lpstr>Signs of Suicide: Building Blocks</vt:lpstr>
      <vt:lpstr>Signs of Suicide: Building Blocks</vt:lpstr>
      <vt:lpstr> Recommendations - 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Genevieve Mulligan</dc:creator>
  <cp:lastModifiedBy>Jenifer Urff</cp:lastModifiedBy>
  <cp:revision>79</cp:revision>
  <dcterms:created xsi:type="dcterms:W3CDTF">2017-09-21T13:58:21Z</dcterms:created>
  <dcterms:modified xsi:type="dcterms:W3CDTF">2019-07-23T16:06:31Z</dcterms:modified>
</cp:coreProperties>
</file>