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833" r:id="rId2"/>
    <p:sldId id="258" r:id="rId3"/>
    <p:sldId id="812" r:id="rId4"/>
    <p:sldId id="340" r:id="rId5"/>
    <p:sldId id="600" r:id="rId6"/>
    <p:sldId id="497" r:id="rId7"/>
    <p:sldId id="498" r:id="rId8"/>
    <p:sldId id="500" r:id="rId9"/>
    <p:sldId id="501" r:id="rId10"/>
    <p:sldId id="502" r:id="rId11"/>
    <p:sldId id="649" r:id="rId12"/>
    <p:sldId id="651" r:id="rId13"/>
    <p:sldId id="652" r:id="rId14"/>
    <p:sldId id="654" r:id="rId15"/>
    <p:sldId id="503" r:id="rId16"/>
    <p:sldId id="655" r:id="rId17"/>
    <p:sldId id="685" r:id="rId18"/>
    <p:sldId id="657" r:id="rId19"/>
    <p:sldId id="562" r:id="rId20"/>
    <p:sldId id="840" r:id="rId21"/>
    <p:sldId id="838" r:id="rId22"/>
    <p:sldId id="837" r:id="rId23"/>
    <p:sldId id="815" r:id="rId24"/>
    <p:sldId id="826" r:id="rId25"/>
    <p:sldId id="836" r:id="rId26"/>
    <p:sldId id="281" r:id="rId27"/>
    <p:sldId id="280" r:id="rId28"/>
    <p:sldId id="279" r:id="rId29"/>
    <p:sldId id="263" r:id="rId30"/>
    <p:sldId id="282" r:id="rId31"/>
    <p:sldId id="264" r:id="rId32"/>
    <p:sldId id="265" r:id="rId33"/>
    <p:sldId id="262" r:id="rId34"/>
    <p:sldId id="817" r:id="rId35"/>
    <p:sldId id="839" r:id="rId36"/>
    <p:sldId id="43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979" autoAdjust="0"/>
  </p:normalViewPr>
  <p:slideViewPr>
    <p:cSldViewPr>
      <p:cViewPr varScale="1">
        <p:scale>
          <a:sx n="104" d="100"/>
          <a:sy n="104" d="100"/>
        </p:scale>
        <p:origin x="18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55A77-2AD5-4492-BF94-8EEBAAE31D51}" type="doc">
      <dgm:prSet loTypeId="urn:microsoft.com/office/officeart/2005/8/layout/pyramid1" loCatId="pyramid" qsTypeId="urn:microsoft.com/office/officeart/2005/8/quickstyle/simple1#1" qsCatId="simple" csTypeId="urn:microsoft.com/office/officeart/2005/8/colors/accent1_2#1" csCatId="accent1" phldr="1"/>
      <dgm:spPr/>
      <dgm:t>
        <a:bodyPr/>
        <a:lstStyle/>
        <a:p>
          <a:endParaRPr lang="en-US"/>
        </a:p>
      </dgm:t>
    </dgm:pt>
    <dgm:pt modelId="{32A58059-1E4A-49C4-B9EC-A4582EB081BC}">
      <dgm:prSet phldrT="[Text]" custT="1"/>
      <dgm:spPr>
        <a:solidFill>
          <a:schemeClr val="accent6">
            <a:lumMod val="75000"/>
          </a:schemeClr>
        </a:solidFill>
      </dgm:spPr>
      <dgm:t>
        <a:bodyPr/>
        <a:lstStyle/>
        <a:p>
          <a:pPr>
            <a:spcAft>
              <a:spcPts val="0"/>
            </a:spcAft>
          </a:pPr>
          <a:endParaRPr lang="en-US" sz="3200" b="1" dirty="0"/>
        </a:p>
      </dgm:t>
    </dgm:pt>
    <dgm:pt modelId="{3F136EBD-2021-4920-8F6A-A9110EDB8C70}" type="parTrans" cxnId="{706A7A51-0BF1-4432-91E5-874E8F99443B}">
      <dgm:prSet/>
      <dgm:spPr/>
      <dgm:t>
        <a:bodyPr/>
        <a:lstStyle/>
        <a:p>
          <a:endParaRPr lang="en-US"/>
        </a:p>
      </dgm:t>
    </dgm:pt>
    <dgm:pt modelId="{E3C39EFA-EB69-4E8A-B9E3-CDD9F09268FC}" type="sibTrans" cxnId="{706A7A51-0BF1-4432-91E5-874E8F99443B}">
      <dgm:prSet/>
      <dgm:spPr/>
      <dgm:t>
        <a:bodyPr/>
        <a:lstStyle/>
        <a:p>
          <a:endParaRPr lang="en-US"/>
        </a:p>
      </dgm:t>
    </dgm:pt>
    <dgm:pt modelId="{93DA609D-0819-4B40-BFE6-3AF4FAAFB333}">
      <dgm:prSet phldrT="[Text]" custT="1"/>
      <dgm:spPr>
        <a:solidFill>
          <a:srgbClr val="00B050"/>
        </a:solidFill>
      </dgm:spPr>
      <dgm:t>
        <a:bodyPr/>
        <a:lstStyle/>
        <a:p>
          <a:pPr>
            <a:lnSpc>
              <a:spcPct val="100000"/>
            </a:lnSpc>
            <a:spcAft>
              <a:spcPts val="0"/>
            </a:spcAft>
          </a:pPr>
          <a:endParaRPr lang="en-US" sz="3200" b="0" baseline="0" dirty="0">
            <a:latin typeface="Calibri" pitchFamily="34" charset="0"/>
            <a:cs typeface="Calibri" pitchFamily="34" charset="0"/>
          </a:endParaRPr>
        </a:p>
      </dgm:t>
    </dgm:pt>
    <dgm:pt modelId="{388056CC-7F72-4A63-A45E-03472DE99C80}" type="parTrans" cxnId="{AF5FFCF9-9C84-463E-9D21-460FB00CBABA}">
      <dgm:prSet/>
      <dgm:spPr/>
      <dgm:t>
        <a:bodyPr/>
        <a:lstStyle/>
        <a:p>
          <a:endParaRPr lang="en-US"/>
        </a:p>
      </dgm:t>
    </dgm:pt>
    <dgm:pt modelId="{C8E6884D-706E-4AC3-8013-CEBA1D1AC226}" type="sibTrans" cxnId="{AF5FFCF9-9C84-463E-9D21-460FB00CBABA}">
      <dgm:prSet/>
      <dgm:spPr/>
      <dgm:t>
        <a:bodyPr/>
        <a:lstStyle/>
        <a:p>
          <a:endParaRPr lang="en-US"/>
        </a:p>
      </dgm:t>
    </dgm:pt>
    <dgm:pt modelId="{5C044DCC-63E0-4969-BAC1-E8DE6FD8F0E0}">
      <dgm:prSet custT="1"/>
      <dgm:spPr>
        <a:solidFill>
          <a:srgbClr val="FFFF00"/>
        </a:solidFill>
      </dgm:spPr>
      <dgm:t>
        <a:bodyPr/>
        <a:lstStyle/>
        <a:p>
          <a:pPr>
            <a:lnSpc>
              <a:spcPct val="100000"/>
            </a:lnSpc>
            <a:spcAft>
              <a:spcPts val="0"/>
            </a:spcAft>
          </a:pPr>
          <a:endParaRPr lang="en-US" sz="3200" b="1" baseline="0" dirty="0">
            <a:latin typeface="Calibri" pitchFamily="34" charset="0"/>
            <a:cs typeface="Calibri" pitchFamily="34" charset="0"/>
          </a:endParaRPr>
        </a:p>
      </dgm:t>
    </dgm:pt>
    <dgm:pt modelId="{C5A94959-D5DE-4230-899F-2F7CEA0FDE87}" type="parTrans" cxnId="{ABC8F1C9-D469-4DC2-ABA5-06DC24558C25}">
      <dgm:prSet/>
      <dgm:spPr/>
      <dgm:t>
        <a:bodyPr/>
        <a:lstStyle/>
        <a:p>
          <a:endParaRPr lang="en-US"/>
        </a:p>
      </dgm:t>
    </dgm:pt>
    <dgm:pt modelId="{9A7A53A1-35C1-4851-8ABC-7539418B0AF9}" type="sibTrans" cxnId="{ABC8F1C9-D469-4DC2-ABA5-06DC24558C25}">
      <dgm:prSet/>
      <dgm:spPr/>
      <dgm:t>
        <a:bodyPr/>
        <a:lstStyle/>
        <a:p>
          <a:endParaRPr lang="en-US"/>
        </a:p>
      </dgm:t>
    </dgm:pt>
    <dgm:pt modelId="{ABA01D73-373F-4BE5-8486-2A16809EC14D}">
      <dgm:prSet phldrT="[Text]" custT="1"/>
      <dgm:spPr>
        <a:solidFill>
          <a:srgbClr val="FF0000"/>
        </a:solidFill>
      </dgm:spPr>
      <dgm:t>
        <a:bodyPr/>
        <a:lstStyle/>
        <a:p>
          <a:endParaRPr lang="en-US" sz="3200" b="1" dirty="0"/>
        </a:p>
      </dgm:t>
    </dgm:pt>
    <dgm:pt modelId="{43937193-CB52-44D6-A26D-17C65C91A0A6}" type="sibTrans" cxnId="{B49ED72E-FE61-4530-946F-5A7AA629E67E}">
      <dgm:prSet/>
      <dgm:spPr/>
      <dgm:t>
        <a:bodyPr/>
        <a:lstStyle/>
        <a:p>
          <a:endParaRPr lang="en-US"/>
        </a:p>
      </dgm:t>
    </dgm:pt>
    <dgm:pt modelId="{FE16B645-C812-4414-B952-C6D104AACCEE}" type="parTrans" cxnId="{B49ED72E-FE61-4530-946F-5A7AA629E67E}">
      <dgm:prSet/>
      <dgm:spPr/>
      <dgm:t>
        <a:bodyPr/>
        <a:lstStyle/>
        <a:p>
          <a:endParaRPr lang="en-US"/>
        </a:p>
      </dgm:t>
    </dgm:pt>
    <dgm:pt modelId="{A1251DC4-9211-415A-9803-DAC416FAA466}" type="pres">
      <dgm:prSet presAssocID="{3B855A77-2AD5-4492-BF94-8EEBAAE31D51}" presName="Name0" presStyleCnt="0">
        <dgm:presLayoutVars>
          <dgm:dir/>
          <dgm:animLvl val="lvl"/>
          <dgm:resizeHandles val="exact"/>
        </dgm:presLayoutVars>
      </dgm:prSet>
      <dgm:spPr/>
    </dgm:pt>
    <dgm:pt modelId="{A7285D2F-0099-4E78-9FB0-1C182A240000}" type="pres">
      <dgm:prSet presAssocID="{ABA01D73-373F-4BE5-8486-2A16809EC14D}" presName="Name8" presStyleCnt="0"/>
      <dgm:spPr/>
    </dgm:pt>
    <dgm:pt modelId="{56E5DC4C-9B53-48FC-B8A8-2D73A3A245F9}" type="pres">
      <dgm:prSet presAssocID="{ABA01D73-373F-4BE5-8486-2A16809EC14D}" presName="level" presStyleLbl="node1" presStyleIdx="0" presStyleCnt="4" custScaleY="43891">
        <dgm:presLayoutVars>
          <dgm:chMax val="1"/>
          <dgm:bulletEnabled val="1"/>
        </dgm:presLayoutVars>
      </dgm:prSet>
      <dgm:spPr/>
    </dgm:pt>
    <dgm:pt modelId="{610522E3-D521-4F3B-B906-3B5BA0CC0770}" type="pres">
      <dgm:prSet presAssocID="{ABA01D73-373F-4BE5-8486-2A16809EC14D}" presName="levelTx" presStyleLbl="revTx" presStyleIdx="0" presStyleCnt="0">
        <dgm:presLayoutVars>
          <dgm:chMax val="1"/>
          <dgm:bulletEnabled val="1"/>
        </dgm:presLayoutVars>
      </dgm:prSet>
      <dgm:spPr/>
    </dgm:pt>
    <dgm:pt modelId="{7D8B88FB-ACF6-4DED-A5EE-7817EBB16A1A}" type="pres">
      <dgm:prSet presAssocID="{32A58059-1E4A-49C4-B9EC-A4582EB081BC}" presName="Name8" presStyleCnt="0"/>
      <dgm:spPr/>
    </dgm:pt>
    <dgm:pt modelId="{56E6D875-9C09-4D3E-B178-40200F39BA1B}" type="pres">
      <dgm:prSet presAssocID="{32A58059-1E4A-49C4-B9EC-A4582EB081BC}" presName="level" presStyleLbl="node1" presStyleIdx="1" presStyleCnt="4" custScaleY="115691" custLinFactNeighborX="406" custLinFactNeighborY="2989">
        <dgm:presLayoutVars>
          <dgm:chMax val="1"/>
          <dgm:bulletEnabled val="1"/>
        </dgm:presLayoutVars>
      </dgm:prSet>
      <dgm:spPr/>
    </dgm:pt>
    <dgm:pt modelId="{37B44AA0-4AF8-48FF-A4E4-8DAC37318855}" type="pres">
      <dgm:prSet presAssocID="{32A58059-1E4A-49C4-B9EC-A4582EB081BC}" presName="levelTx" presStyleLbl="revTx" presStyleIdx="0" presStyleCnt="0">
        <dgm:presLayoutVars>
          <dgm:chMax val="1"/>
          <dgm:bulletEnabled val="1"/>
        </dgm:presLayoutVars>
      </dgm:prSet>
      <dgm:spPr/>
    </dgm:pt>
    <dgm:pt modelId="{D8345483-3EE5-44C8-BDE2-5F7FB68716D1}" type="pres">
      <dgm:prSet presAssocID="{5C044DCC-63E0-4969-BAC1-E8DE6FD8F0E0}" presName="Name8" presStyleCnt="0"/>
      <dgm:spPr/>
    </dgm:pt>
    <dgm:pt modelId="{3FC24933-5202-4C89-B3CE-501A5774B970}" type="pres">
      <dgm:prSet presAssocID="{5C044DCC-63E0-4969-BAC1-E8DE6FD8F0E0}" presName="level" presStyleLbl="node1" presStyleIdx="2" presStyleCnt="4" custScaleY="127858">
        <dgm:presLayoutVars>
          <dgm:chMax val="1"/>
          <dgm:bulletEnabled val="1"/>
        </dgm:presLayoutVars>
      </dgm:prSet>
      <dgm:spPr/>
    </dgm:pt>
    <dgm:pt modelId="{823E1225-271B-4686-9E36-20050262BDB1}" type="pres">
      <dgm:prSet presAssocID="{5C044DCC-63E0-4969-BAC1-E8DE6FD8F0E0}" presName="levelTx" presStyleLbl="revTx" presStyleIdx="0" presStyleCnt="0">
        <dgm:presLayoutVars>
          <dgm:chMax val="1"/>
          <dgm:bulletEnabled val="1"/>
        </dgm:presLayoutVars>
      </dgm:prSet>
      <dgm:spPr/>
    </dgm:pt>
    <dgm:pt modelId="{97373D61-DE1A-4148-960B-27D79DEBF51F}" type="pres">
      <dgm:prSet presAssocID="{93DA609D-0819-4B40-BFE6-3AF4FAAFB333}" presName="Name8" presStyleCnt="0"/>
      <dgm:spPr/>
    </dgm:pt>
    <dgm:pt modelId="{5F88B77F-A5DE-40FA-B01A-FE8A513CDE12}" type="pres">
      <dgm:prSet presAssocID="{93DA609D-0819-4B40-BFE6-3AF4FAAFB333}" presName="level" presStyleLbl="node1" presStyleIdx="3" presStyleCnt="4" custLinFactNeighborX="38910" custLinFactNeighborY="66697">
        <dgm:presLayoutVars>
          <dgm:chMax val="1"/>
          <dgm:bulletEnabled val="1"/>
        </dgm:presLayoutVars>
      </dgm:prSet>
      <dgm:spPr/>
    </dgm:pt>
    <dgm:pt modelId="{730B7F1D-0005-4009-AC6F-1972C249C0EF}" type="pres">
      <dgm:prSet presAssocID="{93DA609D-0819-4B40-BFE6-3AF4FAAFB333}" presName="levelTx" presStyleLbl="revTx" presStyleIdx="0" presStyleCnt="0">
        <dgm:presLayoutVars>
          <dgm:chMax val="1"/>
          <dgm:bulletEnabled val="1"/>
        </dgm:presLayoutVars>
      </dgm:prSet>
      <dgm:spPr/>
    </dgm:pt>
  </dgm:ptLst>
  <dgm:cxnLst>
    <dgm:cxn modelId="{B49ED72E-FE61-4530-946F-5A7AA629E67E}" srcId="{3B855A77-2AD5-4492-BF94-8EEBAAE31D51}" destId="{ABA01D73-373F-4BE5-8486-2A16809EC14D}" srcOrd="0" destOrd="0" parTransId="{FE16B645-C812-4414-B952-C6D104AACCEE}" sibTransId="{43937193-CB52-44D6-A26D-17C65C91A0A6}"/>
    <dgm:cxn modelId="{E4979E30-CBCE-BA4F-8181-4A942837F1EC}" type="presOf" srcId="{93DA609D-0819-4B40-BFE6-3AF4FAAFB333}" destId="{5F88B77F-A5DE-40FA-B01A-FE8A513CDE12}" srcOrd="0" destOrd="0" presId="urn:microsoft.com/office/officeart/2005/8/layout/pyramid1"/>
    <dgm:cxn modelId="{38C0CA33-F1B7-F04D-9B67-E964926A3375}" type="presOf" srcId="{32A58059-1E4A-49C4-B9EC-A4582EB081BC}" destId="{56E6D875-9C09-4D3E-B178-40200F39BA1B}" srcOrd="0" destOrd="0" presId="urn:microsoft.com/office/officeart/2005/8/layout/pyramid1"/>
    <dgm:cxn modelId="{0DEA7C46-9F7D-D141-9606-9A2DE18CADC0}" type="presOf" srcId="{5C044DCC-63E0-4969-BAC1-E8DE6FD8F0E0}" destId="{3FC24933-5202-4C89-B3CE-501A5774B970}" srcOrd="0" destOrd="0" presId="urn:microsoft.com/office/officeart/2005/8/layout/pyramid1"/>
    <dgm:cxn modelId="{706A7A51-0BF1-4432-91E5-874E8F99443B}" srcId="{3B855A77-2AD5-4492-BF94-8EEBAAE31D51}" destId="{32A58059-1E4A-49C4-B9EC-A4582EB081BC}" srcOrd="1" destOrd="0" parTransId="{3F136EBD-2021-4920-8F6A-A9110EDB8C70}" sibTransId="{E3C39EFA-EB69-4E8A-B9E3-CDD9F09268FC}"/>
    <dgm:cxn modelId="{D230D152-226A-F348-8D37-E636C2223A04}" type="presOf" srcId="{32A58059-1E4A-49C4-B9EC-A4582EB081BC}" destId="{37B44AA0-4AF8-48FF-A4E4-8DAC37318855}" srcOrd="1" destOrd="0" presId="urn:microsoft.com/office/officeart/2005/8/layout/pyramid1"/>
    <dgm:cxn modelId="{302044A9-EE9A-5D47-AC9A-E2653F7921ED}" type="presOf" srcId="{5C044DCC-63E0-4969-BAC1-E8DE6FD8F0E0}" destId="{823E1225-271B-4686-9E36-20050262BDB1}" srcOrd="1" destOrd="0" presId="urn:microsoft.com/office/officeart/2005/8/layout/pyramid1"/>
    <dgm:cxn modelId="{ACCCA0C5-9141-484E-AEDB-23F63A0DA987}" type="presOf" srcId="{ABA01D73-373F-4BE5-8486-2A16809EC14D}" destId="{610522E3-D521-4F3B-B906-3B5BA0CC0770}" srcOrd="1" destOrd="0" presId="urn:microsoft.com/office/officeart/2005/8/layout/pyramid1"/>
    <dgm:cxn modelId="{ABC8F1C9-D469-4DC2-ABA5-06DC24558C25}" srcId="{3B855A77-2AD5-4492-BF94-8EEBAAE31D51}" destId="{5C044DCC-63E0-4969-BAC1-E8DE6FD8F0E0}" srcOrd="2" destOrd="0" parTransId="{C5A94959-D5DE-4230-899F-2F7CEA0FDE87}" sibTransId="{9A7A53A1-35C1-4851-8ABC-7539418B0AF9}"/>
    <dgm:cxn modelId="{01F5ACDD-87EA-BF4D-A6FB-C8615CDF7367}" type="presOf" srcId="{ABA01D73-373F-4BE5-8486-2A16809EC14D}" destId="{56E5DC4C-9B53-48FC-B8A8-2D73A3A245F9}" srcOrd="0" destOrd="0" presId="urn:microsoft.com/office/officeart/2005/8/layout/pyramid1"/>
    <dgm:cxn modelId="{E44F4AF0-5AEE-BF47-80E7-E143387147DB}" type="presOf" srcId="{93DA609D-0819-4B40-BFE6-3AF4FAAFB333}" destId="{730B7F1D-0005-4009-AC6F-1972C249C0EF}" srcOrd="1" destOrd="0" presId="urn:microsoft.com/office/officeart/2005/8/layout/pyramid1"/>
    <dgm:cxn modelId="{0CB855F5-3016-D64B-A5AD-C308FDFF563B}" type="presOf" srcId="{3B855A77-2AD5-4492-BF94-8EEBAAE31D51}" destId="{A1251DC4-9211-415A-9803-DAC416FAA466}" srcOrd="0" destOrd="0" presId="urn:microsoft.com/office/officeart/2005/8/layout/pyramid1"/>
    <dgm:cxn modelId="{AF5FFCF9-9C84-463E-9D21-460FB00CBABA}" srcId="{3B855A77-2AD5-4492-BF94-8EEBAAE31D51}" destId="{93DA609D-0819-4B40-BFE6-3AF4FAAFB333}" srcOrd="3" destOrd="0" parTransId="{388056CC-7F72-4A63-A45E-03472DE99C80}" sibTransId="{C8E6884D-706E-4AC3-8013-CEBA1D1AC226}"/>
    <dgm:cxn modelId="{975D963D-165C-EB41-AE9D-0B7077F68721}" type="presParOf" srcId="{A1251DC4-9211-415A-9803-DAC416FAA466}" destId="{A7285D2F-0099-4E78-9FB0-1C182A240000}" srcOrd="0" destOrd="0" presId="urn:microsoft.com/office/officeart/2005/8/layout/pyramid1"/>
    <dgm:cxn modelId="{C97FD38B-7A88-C046-9381-53F96B907800}" type="presParOf" srcId="{A7285D2F-0099-4E78-9FB0-1C182A240000}" destId="{56E5DC4C-9B53-48FC-B8A8-2D73A3A245F9}" srcOrd="0" destOrd="0" presId="urn:microsoft.com/office/officeart/2005/8/layout/pyramid1"/>
    <dgm:cxn modelId="{FB65D18D-6094-D948-A38F-B827CB3938E4}" type="presParOf" srcId="{A7285D2F-0099-4E78-9FB0-1C182A240000}" destId="{610522E3-D521-4F3B-B906-3B5BA0CC0770}" srcOrd="1" destOrd="0" presId="urn:microsoft.com/office/officeart/2005/8/layout/pyramid1"/>
    <dgm:cxn modelId="{1B313E44-3304-8C40-AA41-E8D8F7D4495B}" type="presParOf" srcId="{A1251DC4-9211-415A-9803-DAC416FAA466}" destId="{7D8B88FB-ACF6-4DED-A5EE-7817EBB16A1A}" srcOrd="1" destOrd="0" presId="urn:microsoft.com/office/officeart/2005/8/layout/pyramid1"/>
    <dgm:cxn modelId="{AE5ABFC7-37B5-6248-81E7-CDCFBC44E235}" type="presParOf" srcId="{7D8B88FB-ACF6-4DED-A5EE-7817EBB16A1A}" destId="{56E6D875-9C09-4D3E-B178-40200F39BA1B}" srcOrd="0" destOrd="0" presId="urn:microsoft.com/office/officeart/2005/8/layout/pyramid1"/>
    <dgm:cxn modelId="{2B9F03BC-9C5D-364F-B6BF-BE0FBCA9C31C}" type="presParOf" srcId="{7D8B88FB-ACF6-4DED-A5EE-7817EBB16A1A}" destId="{37B44AA0-4AF8-48FF-A4E4-8DAC37318855}" srcOrd="1" destOrd="0" presId="urn:microsoft.com/office/officeart/2005/8/layout/pyramid1"/>
    <dgm:cxn modelId="{D36FA5C1-CF0E-CE49-BB52-4EEA33C0BDC5}" type="presParOf" srcId="{A1251DC4-9211-415A-9803-DAC416FAA466}" destId="{D8345483-3EE5-44C8-BDE2-5F7FB68716D1}" srcOrd="2" destOrd="0" presId="urn:microsoft.com/office/officeart/2005/8/layout/pyramid1"/>
    <dgm:cxn modelId="{CF34B0B9-A941-C34F-84C5-EDE81E497D94}" type="presParOf" srcId="{D8345483-3EE5-44C8-BDE2-5F7FB68716D1}" destId="{3FC24933-5202-4C89-B3CE-501A5774B970}" srcOrd="0" destOrd="0" presId="urn:microsoft.com/office/officeart/2005/8/layout/pyramid1"/>
    <dgm:cxn modelId="{DF9F16F2-2D7C-F44E-A7ED-07B005F5AD71}" type="presParOf" srcId="{D8345483-3EE5-44C8-BDE2-5F7FB68716D1}" destId="{823E1225-271B-4686-9E36-20050262BDB1}" srcOrd="1" destOrd="0" presId="urn:microsoft.com/office/officeart/2005/8/layout/pyramid1"/>
    <dgm:cxn modelId="{EB4AC698-9730-1C46-8E2D-0FF71BF0743F}" type="presParOf" srcId="{A1251DC4-9211-415A-9803-DAC416FAA466}" destId="{97373D61-DE1A-4148-960B-27D79DEBF51F}" srcOrd="3" destOrd="0" presId="urn:microsoft.com/office/officeart/2005/8/layout/pyramid1"/>
    <dgm:cxn modelId="{85603D88-9818-F441-A5E0-30FC9A4B01AD}" type="presParOf" srcId="{97373D61-DE1A-4148-960B-27D79DEBF51F}" destId="{5F88B77F-A5DE-40FA-B01A-FE8A513CDE12}" srcOrd="0" destOrd="0" presId="urn:microsoft.com/office/officeart/2005/8/layout/pyramid1"/>
    <dgm:cxn modelId="{CFDDF1E2-7752-E64A-B7C1-B3EEBF3FA3A4}" type="presParOf" srcId="{97373D61-DE1A-4148-960B-27D79DEBF51F}" destId="{730B7F1D-0005-4009-AC6F-1972C249C0E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5DC4C-9B53-48FC-B8A8-2D73A3A245F9}">
      <dsp:nvSpPr>
        <dsp:cNvPr id="0" name=""/>
        <dsp:cNvSpPr/>
      </dsp:nvSpPr>
      <dsp:spPr>
        <a:xfrm>
          <a:off x="3367724" y="0"/>
          <a:ext cx="860505" cy="545208"/>
        </a:xfrm>
        <a:prstGeom prst="trapezoid">
          <a:avLst>
            <a:gd name="adj" fmla="val 78915"/>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1" kern="1200" dirty="0"/>
        </a:p>
      </dsp:txBody>
      <dsp:txXfrm>
        <a:off x="3367724" y="0"/>
        <a:ext cx="860505" cy="545208"/>
      </dsp:txXfrm>
    </dsp:sp>
    <dsp:sp modelId="{56E6D875-9C09-4D3E-B178-40200F39BA1B}">
      <dsp:nvSpPr>
        <dsp:cNvPr id="0" name=""/>
        <dsp:cNvSpPr/>
      </dsp:nvSpPr>
      <dsp:spPr>
        <a:xfrm>
          <a:off x="2246337" y="582337"/>
          <a:ext cx="3128684" cy="1437098"/>
        </a:xfrm>
        <a:prstGeom prst="trapezoid">
          <a:avLst>
            <a:gd name="adj" fmla="val 78915"/>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ts val="0"/>
            </a:spcAft>
            <a:buNone/>
          </a:pPr>
          <a:endParaRPr lang="en-US" sz="3200" b="1" kern="1200" dirty="0"/>
        </a:p>
      </dsp:txBody>
      <dsp:txXfrm>
        <a:off x="2793857" y="582337"/>
        <a:ext cx="2033645" cy="1437098"/>
      </dsp:txXfrm>
    </dsp:sp>
    <dsp:sp modelId="{3FC24933-5202-4C89-B3CE-501A5774B970}">
      <dsp:nvSpPr>
        <dsp:cNvPr id="0" name=""/>
        <dsp:cNvSpPr/>
      </dsp:nvSpPr>
      <dsp:spPr>
        <a:xfrm>
          <a:off x="980275" y="1982307"/>
          <a:ext cx="5635404" cy="1588235"/>
        </a:xfrm>
        <a:prstGeom prst="trapezoid">
          <a:avLst>
            <a:gd name="adj" fmla="val 78915"/>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100000"/>
            </a:lnSpc>
            <a:spcBef>
              <a:spcPct val="0"/>
            </a:spcBef>
            <a:spcAft>
              <a:spcPts val="0"/>
            </a:spcAft>
            <a:buNone/>
          </a:pPr>
          <a:endParaRPr lang="en-US" sz="3200" b="1" kern="1200" baseline="0" dirty="0">
            <a:latin typeface="Calibri" pitchFamily="34" charset="0"/>
            <a:cs typeface="Calibri" pitchFamily="34" charset="0"/>
          </a:endParaRPr>
        </a:p>
      </dsp:txBody>
      <dsp:txXfrm>
        <a:off x="1966470" y="1982307"/>
        <a:ext cx="3663013" cy="1588235"/>
      </dsp:txXfrm>
    </dsp:sp>
    <dsp:sp modelId="{5F88B77F-A5DE-40FA-B01A-FE8A513CDE12}">
      <dsp:nvSpPr>
        <dsp:cNvPr id="0" name=""/>
        <dsp:cNvSpPr/>
      </dsp:nvSpPr>
      <dsp:spPr>
        <a:xfrm>
          <a:off x="0" y="3570542"/>
          <a:ext cx="7595954" cy="1242187"/>
        </a:xfrm>
        <a:prstGeom prst="trapezoid">
          <a:avLst>
            <a:gd name="adj" fmla="val 7891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100000"/>
            </a:lnSpc>
            <a:spcBef>
              <a:spcPct val="0"/>
            </a:spcBef>
            <a:spcAft>
              <a:spcPts val="0"/>
            </a:spcAft>
            <a:buNone/>
          </a:pPr>
          <a:endParaRPr lang="en-US" sz="3200" b="0" kern="1200" baseline="0" dirty="0">
            <a:latin typeface="Calibri" pitchFamily="34" charset="0"/>
            <a:cs typeface="Calibri" pitchFamily="34" charset="0"/>
          </a:endParaRPr>
        </a:p>
      </dsp:txBody>
      <dsp:txXfrm>
        <a:off x="1329292" y="3570542"/>
        <a:ext cx="4937370" cy="12421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9BD6A-EB70-4528-A211-161A87780728}" type="datetimeFigureOut">
              <a:rPr lang="en-US" smtClean="0"/>
              <a:t>10/30/2025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88B2D-CA13-4852-9BB3-F9D9FC104465}" type="slidenum">
              <a:rPr lang="en-US" smtClean="0"/>
              <a:t>‹#›</a:t>
            </a:fld>
            <a:endParaRPr lang="en-US"/>
          </a:p>
        </p:txBody>
      </p:sp>
    </p:spTree>
    <p:extLst>
      <p:ext uri="{BB962C8B-B14F-4D97-AF65-F5344CB8AC3E}">
        <p14:creationId xmlns:p14="http://schemas.microsoft.com/office/powerpoint/2010/main" val="418797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43000" y="685800"/>
            <a:ext cx="4572000" cy="3429000"/>
          </a:xfrm>
          <a:ln/>
        </p:spPr>
      </p:sp>
      <p:sp>
        <p:nvSpPr>
          <p:cNvPr id="54274" name="Rectangle 3"/>
          <p:cNvSpPr>
            <a:spLocks noGrp="1" noChangeArrowheads="1"/>
          </p:cNvSpPr>
          <p:nvPr>
            <p:ph type="body" idx="1"/>
          </p:nvPr>
        </p:nvSpPr>
        <p:spPr>
          <a:noFill/>
          <a:ln/>
        </p:spPr>
        <p:txBody>
          <a:bodyPr/>
          <a:lstStyle/>
          <a:p>
            <a:r>
              <a:rPr lang="en-US" dirty="0">
                <a:ea typeface="MS PGothic"/>
              </a:rPr>
              <a:t>This slide demonstrates the sensitivity and specificity of our </a:t>
            </a:r>
            <a:r>
              <a:rPr lang="en-US" b="1" dirty="0">
                <a:ea typeface="MS PGothic"/>
              </a:rPr>
              <a:t>SINGLE FREQUENCY QUESTION </a:t>
            </a:r>
            <a:r>
              <a:rPr lang="en-US" dirty="0">
                <a:ea typeface="MS PGothic"/>
              </a:rPr>
              <a:t>for detecting any substance use disorder and severe substance use disorder compared to a gold standard interview called the CIDI SAM.  Both the accuracy of sensitivity and specificity were very high (90-100% for all categories).  These ranges were similar for alcohol and marijuana which are not shown here for the sake of time.</a:t>
            </a:r>
          </a:p>
        </p:txBody>
      </p:sp>
      <p:sp>
        <p:nvSpPr>
          <p:cNvPr id="2" name="TextBox 1"/>
          <p:cNvSpPr txBox="1"/>
          <p:nvPr>
            <p:custDataLst>
              <p:tags r:id="rId1"/>
            </p:custDataLst>
          </p:nvPr>
        </p:nvSpPr>
        <p:spPr>
          <a:xfrm>
            <a:off x="0" y="0"/>
            <a:ext cx="3727174"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6722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just a reference slide to share that the S2BI results are structured based on the DSM criteria. I usually just point out who mild, moderate, and severe SUD are determined (the column on the right of the slide)</a:t>
            </a:r>
          </a:p>
        </p:txBody>
      </p:sp>
      <p:sp>
        <p:nvSpPr>
          <p:cNvPr id="4" name="Footer Placeholder 3"/>
          <p:cNvSpPr>
            <a:spLocks noGrp="1"/>
          </p:cNvSpPr>
          <p:nvPr>
            <p:ph type="ftr" sz="quarter" idx="10"/>
          </p:nvPr>
        </p:nvSpPr>
        <p:spPr/>
        <p:txBody>
          <a:bodyPr/>
          <a:lstStyle/>
          <a:p>
            <a:pPr>
              <a:defRPr/>
            </a:pPr>
            <a:r>
              <a:rPr lang="en-US">
                <a:solidFill>
                  <a:prstClr val="black"/>
                </a:solidFill>
              </a:rPr>
              <a:t>Adolescent Substance Abuse: New Strategies for Primary Care</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AAFBAD6C-FA87-4604-AE01-68219AC0C411}" type="slidenum">
              <a:rPr lang="en-US" smtClean="0">
                <a:solidFill>
                  <a:prstClr val="black"/>
                </a:solidFill>
              </a:rPr>
              <a:pPr>
                <a:defRPr/>
              </a:pPr>
              <a:t>14</a:t>
            </a:fld>
            <a:endParaRPr lang="en-US" dirty="0">
              <a:solidFill>
                <a:prstClr val="black"/>
              </a:solidFill>
            </a:endParaRPr>
          </a:p>
        </p:txBody>
      </p:sp>
      <p:sp>
        <p:nvSpPr>
          <p:cNvPr id="6" name="TextBox 5"/>
          <p:cNvSpPr txBox="1"/>
          <p:nvPr>
            <p:custDataLst>
              <p:tags r:id="rId1"/>
            </p:custDataLst>
          </p:nvPr>
        </p:nvSpPr>
        <p:spPr>
          <a:xfrm>
            <a:off x="0" y="0"/>
            <a:ext cx="3727174"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0162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1090613" y="679450"/>
            <a:ext cx="4527550" cy="33956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4" name="Shape 724"/>
          <p:cNvSpPr txBox="1">
            <a:spLocks noGrp="1"/>
          </p:cNvSpPr>
          <p:nvPr>
            <p:ph type="body" idx="1"/>
          </p:nvPr>
        </p:nvSpPr>
        <p:spPr>
          <a:xfrm>
            <a:off x="670892" y="4300101"/>
            <a:ext cx="5367129" cy="4073779"/>
          </a:xfrm>
          <a:prstGeom prst="rect">
            <a:avLst/>
          </a:prstGeom>
          <a:noFill/>
          <a:ln>
            <a:noFill/>
          </a:ln>
        </p:spPr>
        <p:txBody>
          <a:bodyPr lIns="90044" tIns="45010" rIns="90044" bIns="45010" anchor="t" anchorCtr="0">
            <a:noAutofit/>
          </a:bodyPr>
          <a:lstStyle/>
          <a:p>
            <a:pPr>
              <a:buClr>
                <a:schemeClr val="dk1"/>
              </a:buClr>
              <a:buSzPct val="25000"/>
            </a:pPr>
            <a:r>
              <a:rPr lang="en-US" dirty="0">
                <a:solidFill>
                  <a:schemeClr val="dk1"/>
                </a:solidFill>
                <a:latin typeface="Arial"/>
                <a:ea typeface="Arial"/>
                <a:cs typeface="Arial"/>
                <a:sym typeface="Arial"/>
              </a:rPr>
              <a:t>This shows the correlation between the S2BI frequency answers and their correlation to the different substance use categories</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I highlight that for patients between 12-17, there is empirical correlation between Monthly use of a substance and a mild or moderate SUD and for those who report weekly use there is a correlation to a severe SUD</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A quick and easy way to assess where they are on the substance use spectrum</a:t>
            </a:r>
            <a:endParaRPr dirty="0">
              <a:solidFill>
                <a:schemeClr val="dk1"/>
              </a:solidFill>
              <a:latin typeface="Arial"/>
              <a:ea typeface="Arial"/>
              <a:cs typeface="Arial"/>
              <a:sym typeface="Arial"/>
            </a:endParaRPr>
          </a:p>
        </p:txBody>
      </p:sp>
      <p:sp>
        <p:nvSpPr>
          <p:cNvPr id="725" name="Shape 725"/>
          <p:cNvSpPr txBox="1">
            <a:spLocks noGrp="1"/>
          </p:cNvSpPr>
          <p:nvPr>
            <p:ph type="ftr" idx="11"/>
          </p:nvPr>
        </p:nvSpPr>
        <p:spPr>
          <a:xfrm>
            <a:off x="0" y="8598630"/>
            <a:ext cx="2907195" cy="452642"/>
          </a:xfrm>
          <a:prstGeom prst="rect">
            <a:avLst/>
          </a:prstGeom>
          <a:noFill/>
          <a:ln>
            <a:noFill/>
          </a:ln>
        </p:spPr>
        <p:txBody>
          <a:bodyPr lIns="90044" tIns="45010" rIns="90044" bIns="45010" anchor="b" anchorCtr="0">
            <a:noAutofit/>
          </a:bodyPr>
          <a:lstStyle/>
          <a:p>
            <a:pPr>
              <a:buClr>
                <a:schemeClr val="dk1"/>
              </a:buClr>
              <a:buSzPct val="25000"/>
            </a:pPr>
            <a:r>
              <a:rPr lang="en">
                <a:solidFill>
                  <a:schemeClr val="dk1"/>
                </a:solidFill>
                <a:latin typeface="Calibri"/>
                <a:ea typeface="Calibri"/>
                <a:cs typeface="Calibri"/>
                <a:sym typeface="Calibri"/>
              </a:rPr>
              <a:t>Adolescent Substance Abuse: New Strategies for Primary Care</a:t>
            </a:r>
          </a:p>
        </p:txBody>
      </p:sp>
      <p:sp>
        <p:nvSpPr>
          <p:cNvPr id="726" name="Shape 726"/>
          <p:cNvSpPr txBox="1">
            <a:spLocks noGrp="1"/>
          </p:cNvSpPr>
          <p:nvPr>
            <p:ph type="sldNum" idx="12"/>
          </p:nvPr>
        </p:nvSpPr>
        <p:spPr>
          <a:xfrm>
            <a:off x="3800164" y="8598630"/>
            <a:ext cx="2907195" cy="452642"/>
          </a:xfrm>
          <a:prstGeom prst="rect">
            <a:avLst/>
          </a:prstGeom>
          <a:noFill/>
          <a:ln>
            <a:noFill/>
          </a:ln>
        </p:spPr>
        <p:txBody>
          <a:bodyPr lIns="90044" tIns="45010" rIns="90044" bIns="45010" anchor="b" anchorCtr="0">
            <a:noAutofit/>
          </a:bodyPr>
          <a:lstStyle/>
          <a:p>
            <a:pPr>
              <a:buClr>
                <a:srgbClr val="000000"/>
              </a:buClr>
              <a:buSzPct val="25000"/>
            </a:pPr>
            <a:fld id="{00000000-1234-1234-1234-123412341234}" type="slidenum">
              <a:rPr lang="en" sz="1100">
                <a:solidFill>
                  <a:srgbClr val="000000"/>
                </a:solidFill>
                <a:latin typeface="Times New Roman"/>
                <a:ea typeface="Times New Roman"/>
                <a:cs typeface="Times New Roman"/>
                <a:sym typeface="Times New Roman"/>
              </a:rPr>
              <a:pPr>
                <a:buClr>
                  <a:srgbClr val="000000"/>
                </a:buClr>
                <a:buSzPct val="25000"/>
              </a:pPr>
              <a:t>15</a:t>
            </a:fld>
            <a:endParaRPr lang="en" sz="11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6863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43000" y="685800"/>
            <a:ext cx="4572000" cy="3429000"/>
          </a:xfrm>
          <a:ln/>
        </p:spPr>
      </p:sp>
      <p:sp>
        <p:nvSpPr>
          <p:cNvPr id="145411" name="Notes Placeholder 2"/>
          <p:cNvSpPr>
            <a:spLocks noGrp="1"/>
          </p:cNvSpPr>
          <p:nvPr>
            <p:ph type="body" idx="1"/>
          </p:nvPr>
        </p:nvSpPr>
        <p:spPr>
          <a:noFill/>
          <a:ln/>
        </p:spPr>
        <p:txBody>
          <a:bodyPr/>
          <a:lstStyle/>
          <a:p>
            <a:r>
              <a:rPr lang="en-US" dirty="0">
                <a:ea typeface="MS PGothic"/>
              </a:rPr>
              <a:t>Based on where they are on the substance use spectrum, there is an intervention for each category including No Use (more detail on next slide)</a:t>
            </a:r>
          </a:p>
          <a:p>
            <a:endParaRPr lang="en-US" dirty="0">
              <a:ea typeface="MS PGothic"/>
            </a:endParaRPr>
          </a:p>
        </p:txBody>
      </p:sp>
      <p:sp>
        <p:nvSpPr>
          <p:cNvPr id="4" name="Footer Placeholder 3"/>
          <p:cNvSpPr txBox="1">
            <a:spLocks noGrp="1"/>
          </p:cNvSpPr>
          <p:nvPr/>
        </p:nvSpPr>
        <p:spPr bwMode="auto">
          <a:xfrm>
            <a:off x="0" y="8688051"/>
            <a:ext cx="2971800" cy="454391"/>
          </a:xfrm>
          <a:prstGeom prst="rect">
            <a:avLst/>
          </a:prstGeom>
          <a:noFill/>
          <a:ln>
            <a:miter lim="800000"/>
            <a:headEnd/>
            <a:tailEnd/>
          </a:ln>
        </p:spPr>
        <p:txBody>
          <a:bodyPr lIns="19229" tIns="0" rIns="19229" bIns="0" anchor="b"/>
          <a:lstStyle/>
          <a:p>
            <a:pPr defTabSz="923925" eaLnBrk="0" hangingPunct="0">
              <a:defRPr/>
            </a:pPr>
            <a:r>
              <a:rPr lang="en-US" sz="1100" i="1" dirty="0">
                <a:solidFill>
                  <a:prstClr val="black"/>
                </a:solidFill>
                <a:latin typeface="Times New Roman" pitchFamily="18" charset="0"/>
              </a:rPr>
              <a:t>Adolescent Substance Abuse: New Strategies for Primary Care</a:t>
            </a:r>
          </a:p>
        </p:txBody>
      </p:sp>
      <p:sp>
        <p:nvSpPr>
          <p:cNvPr id="145413" name="Slide Number Placeholder 4"/>
          <p:cNvSpPr txBox="1">
            <a:spLocks noGrp="1"/>
          </p:cNvSpPr>
          <p:nvPr/>
        </p:nvSpPr>
        <p:spPr bwMode="auto">
          <a:xfrm>
            <a:off x="3886200" y="8688051"/>
            <a:ext cx="2971800" cy="454391"/>
          </a:xfrm>
          <a:prstGeom prst="rect">
            <a:avLst/>
          </a:prstGeom>
          <a:noFill/>
          <a:ln w="9525">
            <a:noFill/>
            <a:miter lim="800000"/>
            <a:headEnd/>
            <a:tailEnd/>
          </a:ln>
        </p:spPr>
        <p:txBody>
          <a:bodyPr lIns="19229" tIns="0" rIns="19229" bIns="0" anchor="b"/>
          <a:lstStyle/>
          <a:p>
            <a:pPr algn="r" defTabSz="923925" eaLnBrk="0" hangingPunct="0"/>
            <a:fld id="{54B413EF-6A99-493B-9DDC-80CAD0CD7CC2}" type="slidenum">
              <a:rPr lang="en-US" sz="1100" i="1">
                <a:solidFill>
                  <a:prstClr val="black"/>
                </a:solidFill>
                <a:latin typeface="Times New Roman" pitchFamily="18" charset="0"/>
                <a:cs typeface="MS PGothic"/>
              </a:rPr>
              <a:pPr algn="r" defTabSz="923925" eaLnBrk="0" hangingPunct="0"/>
              <a:t>16</a:t>
            </a:fld>
            <a:endParaRPr lang="en-US" sz="1100" i="1" dirty="0">
              <a:solidFill>
                <a:prstClr val="black"/>
              </a:solidFill>
              <a:latin typeface="Times New Roman" pitchFamily="18" charset="0"/>
              <a:cs typeface="MS PGothic"/>
            </a:endParaRPr>
          </a:p>
        </p:txBody>
      </p:sp>
      <p:sp>
        <p:nvSpPr>
          <p:cNvPr id="2" name="TextBox 1"/>
          <p:cNvSpPr txBox="1"/>
          <p:nvPr>
            <p:custDataLst>
              <p:tags r:id="rId1"/>
            </p:custDataLst>
          </p:nvPr>
        </p:nvSpPr>
        <p:spPr>
          <a:xfrm>
            <a:off x="0" y="0"/>
            <a:ext cx="3727174"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374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70892" y="4300101"/>
            <a:ext cx="5367129" cy="4073779"/>
          </a:xfrm>
          <a:prstGeom prst="rect">
            <a:avLst/>
          </a:prstGeom>
          <a:noFill/>
          <a:ln>
            <a:noFill/>
          </a:ln>
        </p:spPr>
        <p:txBody>
          <a:bodyPr lIns="90044" tIns="90044" rIns="90044" bIns="90044" anchor="ctr"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Tx/>
              <a:buNone/>
              <a:tabLst/>
              <a:defRPr/>
            </a:pPr>
            <a:r>
              <a:rPr lang="en-US" sz="1100" dirty="0">
                <a:ea typeface="MS PGothic"/>
              </a:rPr>
              <a:t>The American Academy of Pediatrics has proposed an intervention strategy which aligns with DSM-V diagnoses.  Kids who are abstinent  receive positive feedback, those without a substance use disorder receive very brief advice, those with a mild or moderate substance use disorder receive a motivational based brief intervention and those with severe SUD also receive a referral and medications can be considered. Based on AAP guidelines, we designed a screen that triages adolescents into 4 “actionable” risk categories.  </a:t>
            </a:r>
          </a:p>
          <a:p>
            <a:pPr>
              <a:buClr>
                <a:schemeClr val="dk1"/>
              </a:buClr>
              <a:buSzPct val="25000"/>
            </a:pPr>
            <a:endParaRPr lang="en-US" sz="1100" dirty="0">
              <a:solidFill>
                <a:schemeClr val="dk1"/>
              </a:solidFill>
              <a:latin typeface="Arial"/>
              <a:ea typeface="Arial"/>
              <a:cs typeface="Arial"/>
              <a:sym typeface="Arial"/>
            </a:endParaRPr>
          </a:p>
          <a:p>
            <a:pPr>
              <a:buClr>
                <a:schemeClr val="dk1"/>
              </a:buClr>
              <a:buSzPct val="25000"/>
            </a:pPr>
            <a:r>
              <a:rPr lang="en-US" sz="1100" dirty="0">
                <a:solidFill>
                  <a:schemeClr val="dk1"/>
                </a:solidFill>
                <a:latin typeface="Arial"/>
                <a:ea typeface="Arial"/>
                <a:cs typeface="Arial"/>
                <a:sym typeface="Arial"/>
              </a:rPr>
              <a:t>This is the algorithm that can be followed based on screening results</a:t>
            </a:r>
          </a:p>
          <a:p>
            <a:pPr>
              <a:buClr>
                <a:schemeClr val="dk1"/>
              </a:buClr>
              <a:buSzPct val="25000"/>
            </a:pPr>
            <a:endParaRPr lang="en-US" sz="1100" dirty="0">
              <a:solidFill>
                <a:schemeClr val="dk1"/>
              </a:solidFill>
              <a:latin typeface="Arial"/>
              <a:ea typeface="Arial"/>
              <a:cs typeface="Arial"/>
              <a:sym typeface="Arial"/>
            </a:endParaRPr>
          </a:p>
          <a:p>
            <a:pPr>
              <a:buClr>
                <a:schemeClr val="dk1"/>
              </a:buClr>
              <a:buSzPct val="25000"/>
            </a:pPr>
            <a:r>
              <a:rPr lang="en-US" sz="1100" dirty="0">
                <a:solidFill>
                  <a:schemeClr val="dk1"/>
                </a:solidFill>
                <a:latin typeface="Arial"/>
                <a:ea typeface="Arial"/>
                <a:cs typeface="Arial"/>
                <a:sym typeface="Arial"/>
              </a:rPr>
              <a:t>More details on next slide</a:t>
            </a:r>
            <a:endParaRPr sz="1100" dirty="0">
              <a:solidFill>
                <a:schemeClr val="dk1"/>
              </a:solidFill>
              <a:latin typeface="Arial"/>
              <a:ea typeface="Arial"/>
              <a:cs typeface="Arial"/>
              <a:sym typeface="Arial"/>
            </a:endParaRPr>
          </a:p>
        </p:txBody>
      </p:sp>
      <p:sp>
        <p:nvSpPr>
          <p:cNvPr id="741" name="Shape 741"/>
          <p:cNvSpPr>
            <a:spLocks noGrp="1" noRot="1" noChangeAspect="1"/>
          </p:cNvSpPr>
          <p:nvPr>
            <p:ph type="sldImg" idx="2"/>
          </p:nvPr>
        </p:nvSpPr>
        <p:spPr>
          <a:xfrm>
            <a:off x="1092200" y="679450"/>
            <a:ext cx="4524375" cy="3394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18768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1143000" y="687388"/>
            <a:ext cx="4572000" cy="3429000"/>
          </a:xfrm>
          <a:ln/>
        </p:spPr>
      </p:sp>
      <p:sp>
        <p:nvSpPr>
          <p:cNvPr id="67586" name="Rectangle 3"/>
          <p:cNvSpPr>
            <a:spLocks noGrp="1" noChangeArrowheads="1"/>
          </p:cNvSpPr>
          <p:nvPr>
            <p:ph type="body" idx="1"/>
          </p:nvPr>
        </p:nvSpPr>
        <p:spPr>
          <a:xfrm>
            <a:off x="685800" y="4344029"/>
            <a:ext cx="5486400" cy="4112926"/>
          </a:xfrm>
          <a:noFill/>
          <a:ln/>
        </p:spPr>
        <p:txBody>
          <a:bodyPr/>
          <a:lstStyle/>
          <a:p>
            <a:endParaRPr lang="en-GB" sz="900" i="1" dirty="0">
              <a:ea typeface="MS PGothic"/>
            </a:endParaRPr>
          </a:p>
        </p:txBody>
      </p:sp>
      <p:sp>
        <p:nvSpPr>
          <p:cNvPr id="2" name="TextBox 1"/>
          <p:cNvSpPr txBox="1"/>
          <p:nvPr>
            <p:custDataLst>
              <p:tags r:id="rId1"/>
            </p:custDataLst>
          </p:nvPr>
        </p:nvSpPr>
        <p:spPr>
          <a:xfrm>
            <a:off x="0" y="0"/>
            <a:ext cx="3727174"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038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text are hyperlinks that they can access (you can send them this slideshow for their reference)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“language is outdated” – This was written prior to shifts in much of our language – for example, we no longer use terms like abuse and dependence which are highly stigmatizing but this resource has not been updated (I believe there is a plan to do this)</a:t>
            </a:r>
          </a:p>
          <a:p>
            <a:endParaRPr lang="en-US" dirty="0"/>
          </a:p>
        </p:txBody>
      </p:sp>
      <p:sp>
        <p:nvSpPr>
          <p:cNvPr id="4" name="Slide Number Placeholder 3"/>
          <p:cNvSpPr>
            <a:spLocks noGrp="1"/>
          </p:cNvSpPr>
          <p:nvPr>
            <p:ph type="sldNum" sz="quarter" idx="5"/>
          </p:nvPr>
        </p:nvSpPr>
        <p:spPr/>
        <p:txBody>
          <a:bodyPr/>
          <a:lstStyle/>
          <a:p>
            <a:fld id="{26388B2D-CA13-4852-9BB3-F9D9FC104465}" type="slidenum">
              <a:rPr lang="en-US" smtClean="0"/>
              <a:t>20</a:t>
            </a:fld>
            <a:endParaRPr lang="en-US"/>
          </a:p>
        </p:txBody>
      </p:sp>
    </p:spTree>
    <p:extLst>
      <p:ext uri="{BB962C8B-B14F-4D97-AF65-F5344CB8AC3E}">
        <p14:creationId xmlns:p14="http://schemas.microsoft.com/office/powerpoint/2010/main" val="4096951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BSAS helpline – an incredible resource; highly recommend calling if able (versus using the web-based treatment locater – which is fine but I feel like I get better results when I call)</a:t>
            </a:r>
          </a:p>
        </p:txBody>
      </p:sp>
      <p:sp>
        <p:nvSpPr>
          <p:cNvPr id="4" name="Slide Number Placeholder 3"/>
          <p:cNvSpPr>
            <a:spLocks noGrp="1"/>
          </p:cNvSpPr>
          <p:nvPr>
            <p:ph type="sldNum" sz="quarter" idx="5"/>
          </p:nvPr>
        </p:nvSpPr>
        <p:spPr/>
        <p:txBody>
          <a:bodyPr/>
          <a:lstStyle/>
          <a:p>
            <a:fld id="{26388B2D-CA13-4852-9BB3-F9D9FC104465}" type="slidenum">
              <a:rPr lang="en-US" smtClean="0"/>
              <a:t>34</a:t>
            </a:fld>
            <a:endParaRPr lang="en-US"/>
          </a:p>
        </p:txBody>
      </p:sp>
    </p:spTree>
    <p:extLst>
      <p:ext uri="{BB962C8B-B14F-4D97-AF65-F5344CB8AC3E}">
        <p14:creationId xmlns:p14="http://schemas.microsoft.com/office/powerpoint/2010/main" val="217492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Source: Substance Abuse and Mental Health Services Administration. (2020). Key substance use and mental health indicators in the United States: Results from the 2019 National Survey on Drug Use and Health (HHS Publication No. PEP20-07-01-001, NSDUH Series H-55). Rockville, MD: Center for Behavioral Health Statistics and Quality, Substance Abuse and Mental Health Services Administration. Retrieved from https://www.samhsa.gov/data/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2019 in</a:t>
            </a:r>
            <a:r>
              <a:rPr lang="en-US" dirty="0"/>
              <a:t> the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 of adolescents ages 12-17 were diagnosed with a past year SUD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8.3% of adolescents ages 12-17 were diagnosed with a past year SUD</a:t>
            </a:r>
            <a:r>
              <a:rPr lang="en-US" baseline="0" dirty="0"/>
              <a:t> </a:t>
            </a:r>
            <a:r>
              <a:rPr lang="en-US" dirty="0"/>
              <a:t>received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0.7%  of (all) adolescents ages 12-17 received any SUD treatment</a:t>
            </a:r>
          </a:p>
        </p:txBody>
      </p:sp>
      <p:sp>
        <p:nvSpPr>
          <p:cNvPr id="4" name="Slide Number Placeholder 3"/>
          <p:cNvSpPr>
            <a:spLocks noGrp="1"/>
          </p:cNvSpPr>
          <p:nvPr>
            <p:ph type="sldNum" sz="quarter" idx="10"/>
          </p:nvPr>
        </p:nvSpPr>
        <p:spPr/>
        <p:txBody>
          <a:bodyPr/>
          <a:lstStyle/>
          <a:p>
            <a:fld id="{5E8D14DB-8078-4C9A-BBB5-F0EE99690D9B}" type="slidenum">
              <a:rPr lang="en-US" smtClean="0"/>
              <a:t>4</a:t>
            </a:fld>
            <a:endParaRPr lang="en-US"/>
          </a:p>
        </p:txBody>
      </p:sp>
    </p:spTree>
    <p:extLst>
      <p:ext uri="{BB962C8B-B14F-4D97-AF65-F5344CB8AC3E}">
        <p14:creationId xmlns:p14="http://schemas.microsoft.com/office/powerpoint/2010/main" val="301454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092200" y="679450"/>
            <a:ext cx="4524375" cy="3394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0" name="Shape 670"/>
          <p:cNvSpPr txBox="1">
            <a:spLocks noGrp="1"/>
          </p:cNvSpPr>
          <p:nvPr>
            <p:ph type="body" idx="1"/>
          </p:nvPr>
        </p:nvSpPr>
        <p:spPr>
          <a:xfrm>
            <a:off x="670892" y="4300101"/>
            <a:ext cx="5367129" cy="4073779"/>
          </a:xfrm>
          <a:prstGeom prst="rect">
            <a:avLst/>
          </a:prstGeom>
          <a:noFill/>
          <a:ln>
            <a:noFill/>
          </a:ln>
        </p:spPr>
        <p:txBody>
          <a:bodyPr lIns="90044" tIns="45010" rIns="90044" bIns="45010" anchor="t" anchorCtr="0">
            <a:noAutofit/>
          </a:bodyPr>
          <a:lstStyle/>
          <a:p>
            <a:pPr>
              <a:buClr>
                <a:schemeClr val="dk1"/>
              </a:buClr>
              <a:buSzPct val="25000"/>
            </a:pPr>
            <a:endParaRPr>
              <a:solidFill>
                <a:schemeClr val="dk1"/>
              </a:solidFill>
              <a:latin typeface="Calibri"/>
              <a:ea typeface="Calibri"/>
              <a:cs typeface="Calibri"/>
              <a:sym typeface="Calibri"/>
            </a:endParaRPr>
          </a:p>
        </p:txBody>
      </p:sp>
      <p:sp>
        <p:nvSpPr>
          <p:cNvPr id="671" name="Shape 671"/>
          <p:cNvSpPr txBox="1">
            <a:spLocks noGrp="1"/>
          </p:cNvSpPr>
          <p:nvPr>
            <p:ph type="sldNum" idx="12"/>
          </p:nvPr>
        </p:nvSpPr>
        <p:spPr>
          <a:xfrm>
            <a:off x="3800164" y="8598630"/>
            <a:ext cx="2907195" cy="452642"/>
          </a:xfrm>
          <a:prstGeom prst="rect">
            <a:avLst/>
          </a:prstGeom>
          <a:noFill/>
          <a:ln>
            <a:noFill/>
          </a:ln>
        </p:spPr>
        <p:txBody>
          <a:bodyPr lIns="90044" tIns="45010" rIns="90044" bIns="45010" anchor="b" anchorCtr="0">
            <a:noAutofit/>
          </a:bodyPr>
          <a:lstStyle/>
          <a:p>
            <a:pPr>
              <a:buClr>
                <a:srgbClr val="000000"/>
              </a:buClr>
              <a:buSzPct val="25000"/>
            </a:pPr>
            <a:fld id="{00000000-1234-1234-1234-123412341234}" type="slidenum">
              <a:rPr lang="en">
                <a:solidFill>
                  <a:srgbClr val="000000"/>
                </a:solidFill>
                <a:latin typeface="Calibri"/>
                <a:ea typeface="Calibri"/>
                <a:cs typeface="Calibri"/>
                <a:sym typeface="Calibri"/>
              </a:rPr>
              <a:pPr>
                <a:buClr>
                  <a:srgbClr val="000000"/>
                </a:buClr>
                <a:buSzPct val="25000"/>
              </a:pPr>
              <a:t>6</a:t>
            </a:fld>
            <a:endParaRPr lang="en">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903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01725" y="684213"/>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7" name="Shape 677"/>
          <p:cNvSpPr txBox="1">
            <a:spLocks noGrp="1"/>
          </p:cNvSpPr>
          <p:nvPr>
            <p:ph type="body" idx="1"/>
          </p:nvPr>
        </p:nvSpPr>
        <p:spPr>
          <a:xfrm>
            <a:off x="894522" y="4299172"/>
            <a:ext cx="4919869" cy="4073469"/>
          </a:xfrm>
          <a:prstGeom prst="rect">
            <a:avLst/>
          </a:prstGeom>
          <a:noFill/>
          <a:ln>
            <a:noFill/>
          </a:ln>
        </p:spPr>
        <p:txBody>
          <a:bodyPr lIns="89774" tIns="44862" rIns="89774" bIns="44862" anchor="t" anchorCtr="0">
            <a:noAutofit/>
          </a:bodyPr>
          <a:lstStyle/>
          <a:p>
            <a:pPr>
              <a:lnSpc>
                <a:spcPct val="90000"/>
              </a:lnSpc>
              <a:buClr>
                <a:schemeClr val="dk1"/>
              </a:buClr>
              <a:buSzPct val="25000"/>
            </a:pPr>
            <a:endParaRPr lang="en" sz="1400" dirty="0"/>
          </a:p>
        </p:txBody>
      </p:sp>
    </p:spTree>
    <p:extLst>
      <p:ext uri="{BB962C8B-B14F-4D97-AF65-F5344CB8AC3E}">
        <p14:creationId xmlns:p14="http://schemas.microsoft.com/office/powerpoint/2010/main" val="258203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p:nvPr/>
        </p:nvSpPr>
        <p:spPr>
          <a:xfrm>
            <a:off x="3800164" y="8601439"/>
            <a:ext cx="2907195" cy="449859"/>
          </a:xfrm>
          <a:prstGeom prst="rect">
            <a:avLst/>
          </a:prstGeom>
          <a:noFill/>
          <a:ln>
            <a:noFill/>
          </a:ln>
        </p:spPr>
        <p:txBody>
          <a:bodyPr lIns="91325" tIns="45650" rIns="91325" bIns="45650" anchor="b" anchorCtr="0">
            <a:noAutofit/>
          </a:bodyPr>
          <a:lstStyle/>
          <a:p>
            <a:pPr algn="r">
              <a:buClr>
                <a:schemeClr val="dk1"/>
              </a:buClr>
              <a:buSzPct val="25000"/>
            </a:pPr>
            <a:fld id="{00000000-1234-1234-1234-123412341234}" type="slidenum">
              <a:rPr lang="en" sz="1200">
                <a:solidFill>
                  <a:schemeClr val="dk1"/>
                </a:solidFill>
                <a:latin typeface="Calibri"/>
                <a:ea typeface="Calibri"/>
                <a:cs typeface="Calibri"/>
                <a:sym typeface="Calibri"/>
              </a:rPr>
              <a:pPr algn="r">
                <a:buClr>
                  <a:schemeClr val="dk1"/>
                </a:buClr>
                <a:buSzPct val="25000"/>
              </a:pPr>
              <a:t>8</a:t>
            </a:fld>
            <a:endParaRPr lang="en" sz="1200">
              <a:solidFill>
                <a:schemeClr val="dk1"/>
              </a:solidFill>
              <a:latin typeface="Calibri"/>
              <a:ea typeface="Calibri"/>
              <a:cs typeface="Calibri"/>
              <a:sym typeface="Calibri"/>
            </a:endParaRPr>
          </a:p>
        </p:txBody>
      </p:sp>
      <p:sp>
        <p:nvSpPr>
          <p:cNvPr id="697" name="Shape 697"/>
          <p:cNvSpPr>
            <a:spLocks noGrp="1" noRot="1" noChangeAspect="1"/>
          </p:cNvSpPr>
          <p:nvPr>
            <p:ph type="sldImg" idx="2"/>
          </p:nvPr>
        </p:nvSpPr>
        <p:spPr>
          <a:xfrm>
            <a:off x="1092200" y="681038"/>
            <a:ext cx="4525963" cy="3394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8" name="Shape 698"/>
          <p:cNvSpPr txBox="1">
            <a:spLocks noGrp="1"/>
          </p:cNvSpPr>
          <p:nvPr>
            <p:ph type="body" idx="1"/>
          </p:nvPr>
        </p:nvSpPr>
        <p:spPr>
          <a:xfrm>
            <a:off x="670892" y="4300719"/>
            <a:ext cx="5367129" cy="4071924"/>
          </a:xfrm>
          <a:prstGeom prst="rect">
            <a:avLst/>
          </a:prstGeom>
          <a:noFill/>
          <a:ln>
            <a:noFill/>
          </a:ln>
        </p:spPr>
        <p:txBody>
          <a:bodyPr lIns="91325" tIns="45650" rIns="91325" bIns="45650" anchor="t" anchorCtr="0">
            <a:noAutofit/>
          </a:bodyPr>
          <a:lstStyle/>
          <a:p>
            <a:pPr>
              <a:buClr>
                <a:schemeClr val="dk1"/>
              </a:buClr>
              <a:buSzPct val="25000"/>
            </a:pPr>
            <a:r>
              <a:rPr lang="en" dirty="0">
                <a:solidFill>
                  <a:schemeClr val="dk1"/>
                </a:solidFill>
                <a:latin typeface="Arial"/>
                <a:ea typeface="Arial"/>
                <a:cs typeface="Arial"/>
                <a:sym typeface="Arial"/>
              </a:rPr>
              <a:t>This was a study done many years ago that focused on measuring the accuracy of medical provider impressions based on th</a:t>
            </a:r>
            <a:r>
              <a:rPr lang="en-US" dirty="0" err="1">
                <a:solidFill>
                  <a:schemeClr val="dk1"/>
                </a:solidFill>
                <a:latin typeface="Arial"/>
                <a:ea typeface="Arial"/>
                <a:cs typeface="Arial"/>
                <a:sym typeface="Arial"/>
              </a:rPr>
              <a:t>ei</a:t>
            </a:r>
            <a:r>
              <a:rPr lang="en" dirty="0">
                <a:solidFill>
                  <a:schemeClr val="dk1"/>
                </a:solidFill>
                <a:latin typeface="Arial"/>
                <a:ea typeface="Arial"/>
                <a:cs typeface="Arial"/>
                <a:sym typeface="Arial"/>
              </a:rPr>
              <a:t>r own interview of patient (using their own questions in their own word) versus using a structured diagnostic interview. Bottom line, provider impressions were woefully inadequate.</a:t>
            </a:r>
          </a:p>
          <a:p>
            <a:pPr>
              <a:buClr>
                <a:schemeClr val="dk1"/>
              </a:buClr>
              <a:buSzPct val="25000"/>
            </a:pPr>
            <a:endParaRPr lang="en" dirty="0">
              <a:solidFill>
                <a:schemeClr val="dk1"/>
              </a:solidFill>
              <a:latin typeface="Arial"/>
              <a:ea typeface="Arial"/>
              <a:cs typeface="Arial"/>
              <a:sym typeface="Arial"/>
            </a:endParaRPr>
          </a:p>
          <a:p>
            <a:pPr>
              <a:buClr>
                <a:schemeClr val="dk1"/>
              </a:buClr>
              <a:buSzPct val="25000"/>
            </a:pPr>
            <a:r>
              <a:rPr lang="en" dirty="0">
                <a:solidFill>
                  <a:schemeClr val="dk1"/>
                </a:solidFill>
                <a:latin typeface="Arial"/>
                <a:ea typeface="Arial"/>
                <a:cs typeface="Arial"/>
                <a:sym typeface="Arial"/>
              </a:rPr>
              <a:t>63% of medical providers could identify that the adolescent patient had used some substance (likely because the patient admitted it)</a:t>
            </a:r>
          </a:p>
          <a:p>
            <a:pPr>
              <a:buClr>
                <a:schemeClr val="dk1"/>
              </a:buClr>
              <a:buSzPct val="25000"/>
            </a:pPr>
            <a:r>
              <a:rPr lang="en" dirty="0">
                <a:solidFill>
                  <a:schemeClr val="dk1"/>
                </a:solidFill>
                <a:latin typeface="Arial"/>
                <a:ea typeface="Arial"/>
                <a:cs typeface="Arial"/>
                <a:sym typeface="Arial"/>
              </a:rPr>
              <a:t>14% identified any “problem” associated with substance use</a:t>
            </a:r>
          </a:p>
          <a:p>
            <a:pPr>
              <a:buClr>
                <a:schemeClr val="dk1"/>
              </a:buClr>
              <a:buSzPct val="25000"/>
            </a:pPr>
            <a:r>
              <a:rPr lang="en" dirty="0">
                <a:solidFill>
                  <a:schemeClr val="dk1"/>
                </a:solidFill>
                <a:latin typeface="Arial"/>
                <a:ea typeface="Arial"/>
                <a:cs typeface="Arial"/>
                <a:sym typeface="Arial"/>
              </a:rPr>
              <a:t>10% identified that there might be a disorder</a:t>
            </a:r>
          </a:p>
          <a:p>
            <a:pPr>
              <a:buClr>
                <a:schemeClr val="dk1"/>
              </a:buClr>
              <a:buSzPct val="25000"/>
            </a:pPr>
            <a:r>
              <a:rPr lang="en" dirty="0">
                <a:solidFill>
                  <a:schemeClr val="dk1"/>
                </a:solidFill>
                <a:latin typeface="Arial"/>
                <a:ea typeface="Arial"/>
                <a:cs typeface="Arial"/>
                <a:sym typeface="Arial"/>
              </a:rPr>
              <a:t>None were able to accurately identify the presence of a severe substance use disorder (this study was done before 2013, so before the DSM changed SUD categories – we keep the terms used at the time to ensure fidelity)</a:t>
            </a:r>
          </a:p>
        </p:txBody>
      </p:sp>
    </p:spTree>
    <p:extLst>
      <p:ext uri="{BB962C8B-B14F-4D97-AF65-F5344CB8AC3E}">
        <p14:creationId xmlns:p14="http://schemas.microsoft.com/office/powerpoint/2010/main" val="234540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1092200" y="679450"/>
            <a:ext cx="4524375" cy="3394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8" name="Shape 708"/>
          <p:cNvSpPr txBox="1">
            <a:spLocks noGrp="1"/>
          </p:cNvSpPr>
          <p:nvPr>
            <p:ph type="body" idx="1"/>
          </p:nvPr>
        </p:nvSpPr>
        <p:spPr>
          <a:xfrm>
            <a:off x="670892" y="4300101"/>
            <a:ext cx="5367129" cy="4073779"/>
          </a:xfrm>
          <a:prstGeom prst="rect">
            <a:avLst/>
          </a:prstGeom>
          <a:noFill/>
          <a:ln>
            <a:noFill/>
          </a:ln>
        </p:spPr>
        <p:txBody>
          <a:bodyPr lIns="90044" tIns="45010" rIns="90044" bIns="45010" anchor="t" anchorCtr="0">
            <a:noAutofit/>
          </a:bodyPr>
          <a:lstStyle/>
          <a:p>
            <a:pPr>
              <a:buClr>
                <a:schemeClr val="dk1"/>
              </a:buClr>
              <a:buSzPct val="25000"/>
            </a:pPr>
            <a:r>
              <a:rPr lang="en-US" dirty="0">
                <a:solidFill>
                  <a:schemeClr val="dk1"/>
                </a:solidFill>
                <a:latin typeface="Arial"/>
                <a:ea typeface="Arial"/>
                <a:cs typeface="Arial"/>
                <a:sym typeface="Arial"/>
              </a:rPr>
              <a:t>There is a spectrum of substance use starting with no use (which most adolescents fall in the category of) and moving on up with the fewest number of adolescents falling the in the Severe SUD category.</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I like to point out that only 10% of adolescent who use substances go on to develop an SUD. While this may lead people to think that we really only need to intervene when substance use reaches a disordered level, they are missing important opportunities for early intervention. We don’t know who will and won’t develop an SUD.  And further, while 90% of adolescents who use substances will not develop others will have significant and sometimes long-term impacts to their physical and mental health because of substance use.</a:t>
            </a:r>
            <a:endParaRPr dirty="0">
              <a:solidFill>
                <a:schemeClr val="dk1"/>
              </a:solidFill>
              <a:latin typeface="Arial"/>
              <a:ea typeface="Arial"/>
              <a:cs typeface="Arial"/>
              <a:sym typeface="Arial"/>
            </a:endParaRPr>
          </a:p>
        </p:txBody>
      </p:sp>
      <p:sp>
        <p:nvSpPr>
          <p:cNvPr id="709" name="Shape 709"/>
          <p:cNvSpPr txBox="1">
            <a:spLocks noGrp="1"/>
          </p:cNvSpPr>
          <p:nvPr>
            <p:ph type="ftr" idx="11"/>
          </p:nvPr>
        </p:nvSpPr>
        <p:spPr>
          <a:xfrm>
            <a:off x="0" y="8598630"/>
            <a:ext cx="2907195" cy="452642"/>
          </a:xfrm>
          <a:prstGeom prst="rect">
            <a:avLst/>
          </a:prstGeom>
          <a:noFill/>
          <a:ln>
            <a:noFill/>
          </a:ln>
        </p:spPr>
        <p:txBody>
          <a:bodyPr lIns="90044" tIns="45010" rIns="90044" bIns="45010" anchor="b" anchorCtr="0">
            <a:noAutofit/>
          </a:bodyPr>
          <a:lstStyle/>
          <a:p>
            <a:pPr>
              <a:buClr>
                <a:schemeClr val="dk1"/>
              </a:buClr>
              <a:buSzPct val="25000"/>
            </a:pPr>
            <a:r>
              <a:rPr lang="en">
                <a:solidFill>
                  <a:schemeClr val="dk1"/>
                </a:solidFill>
                <a:latin typeface="Calibri"/>
                <a:ea typeface="Calibri"/>
                <a:cs typeface="Calibri"/>
                <a:sym typeface="Calibri"/>
              </a:rPr>
              <a:t>Adolescent Substance Abuse: New Strategies for Primary Care</a:t>
            </a:r>
          </a:p>
        </p:txBody>
      </p:sp>
      <p:sp>
        <p:nvSpPr>
          <p:cNvPr id="710" name="Shape 710"/>
          <p:cNvSpPr txBox="1">
            <a:spLocks noGrp="1"/>
          </p:cNvSpPr>
          <p:nvPr>
            <p:ph type="sldNum" idx="12"/>
          </p:nvPr>
        </p:nvSpPr>
        <p:spPr>
          <a:xfrm>
            <a:off x="3800164" y="8598630"/>
            <a:ext cx="2907195" cy="452642"/>
          </a:xfrm>
          <a:prstGeom prst="rect">
            <a:avLst/>
          </a:prstGeom>
          <a:noFill/>
          <a:ln>
            <a:noFill/>
          </a:ln>
        </p:spPr>
        <p:txBody>
          <a:bodyPr lIns="90044" tIns="45010" rIns="90044" bIns="45010" anchor="b" anchorCtr="0">
            <a:noAutofit/>
          </a:bodyPr>
          <a:lstStyle/>
          <a:p>
            <a:pPr>
              <a:buClr>
                <a:srgbClr val="000000"/>
              </a:buClr>
              <a:buSzPct val="25000"/>
            </a:pPr>
            <a:fld id="{00000000-1234-1234-1234-123412341234}" type="slidenum">
              <a:rPr lang="en" sz="1100">
                <a:solidFill>
                  <a:srgbClr val="000000"/>
                </a:solidFill>
                <a:latin typeface="Times New Roman"/>
                <a:ea typeface="Times New Roman"/>
                <a:cs typeface="Times New Roman"/>
                <a:sym typeface="Times New Roman"/>
              </a:rPr>
              <a:pPr>
                <a:buClr>
                  <a:srgbClr val="000000"/>
                </a:buClr>
                <a:buSzPct val="25000"/>
              </a:pPr>
              <a:t>9</a:t>
            </a:fld>
            <a:endParaRPr lang="en" sz="11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3800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a:spLocks noGrp="1" noRot="1" noChangeAspect="1"/>
          </p:cNvSpPr>
          <p:nvPr>
            <p:ph type="sldImg" idx="2"/>
          </p:nvPr>
        </p:nvSpPr>
        <p:spPr>
          <a:xfrm>
            <a:off x="1092200" y="679450"/>
            <a:ext cx="4524375" cy="3394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6" name="Shape 716"/>
          <p:cNvSpPr txBox="1">
            <a:spLocks noGrp="1"/>
          </p:cNvSpPr>
          <p:nvPr>
            <p:ph type="body" idx="1"/>
          </p:nvPr>
        </p:nvSpPr>
        <p:spPr>
          <a:xfrm>
            <a:off x="670892" y="4300101"/>
            <a:ext cx="5367129" cy="4073779"/>
          </a:xfrm>
          <a:prstGeom prst="rect">
            <a:avLst/>
          </a:prstGeom>
          <a:noFill/>
          <a:ln>
            <a:noFill/>
          </a:ln>
        </p:spPr>
        <p:txBody>
          <a:bodyPr lIns="90044" tIns="45010" rIns="90044" bIns="45010" anchor="t" anchorCtr="0">
            <a:noAutofit/>
          </a:bodyPr>
          <a:lstStyle/>
          <a:p>
            <a:pPr>
              <a:buClr>
                <a:schemeClr val="dk1"/>
              </a:buClr>
              <a:buSzPct val="25000"/>
            </a:pPr>
            <a:r>
              <a:rPr lang="en-US" dirty="0">
                <a:solidFill>
                  <a:schemeClr val="dk1"/>
                </a:solidFill>
                <a:latin typeface="Calibri"/>
                <a:ea typeface="Calibri"/>
                <a:cs typeface="Calibri"/>
                <a:sym typeface="Calibri"/>
              </a:rPr>
              <a:t>Screen to Brief Intervention (S2BI) – validated and reliable screening tool for young people ages 12-17 (we still use it for older adolescents and young adults but modify intervention based on age and legality of substance – it is really just a prompt to ask more questions of this age group to assess if there is concern about their level of use)</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You ask the same question for each substance shown on the bulleted list:</a:t>
            </a:r>
          </a:p>
          <a:p>
            <a:pPr>
              <a:buClr>
                <a:schemeClr val="dk1"/>
              </a:buClr>
              <a:buSzPct val="25000"/>
            </a:pPr>
            <a:r>
              <a:rPr lang="en-US" dirty="0">
                <a:solidFill>
                  <a:schemeClr val="dk1"/>
                </a:solidFill>
                <a:latin typeface="Calibri"/>
                <a:ea typeface="Calibri"/>
                <a:cs typeface="Calibri"/>
                <a:sym typeface="Calibri"/>
              </a:rPr>
              <a:t>“In the past year, how many times have you used tobacco/nicotine?”</a:t>
            </a:r>
          </a:p>
          <a:p>
            <a:pPr>
              <a:buClr>
                <a:schemeClr val="dk1"/>
              </a:buClr>
              <a:buSzPct val="25000"/>
            </a:pPr>
            <a:r>
              <a:rPr lang="en-US" dirty="0">
                <a:solidFill>
                  <a:schemeClr val="dk1"/>
                </a:solidFill>
                <a:latin typeface="Calibri"/>
                <a:ea typeface="Calibri"/>
                <a:cs typeface="Calibri"/>
                <a:sym typeface="Calibri"/>
              </a:rPr>
              <a:t>“In the past year, how many times have you used alcohol?”</a:t>
            </a:r>
          </a:p>
          <a:p>
            <a:pPr>
              <a:buClr>
                <a:schemeClr val="dk1"/>
              </a:buClr>
              <a:buSzPct val="25000"/>
            </a:pPr>
            <a:r>
              <a:rPr lang="en-US" dirty="0">
                <a:solidFill>
                  <a:schemeClr val="dk1"/>
                </a:solidFill>
                <a:latin typeface="Calibri"/>
                <a:ea typeface="Calibri"/>
                <a:cs typeface="Calibri"/>
                <a:sym typeface="Calibri"/>
              </a:rPr>
              <a:t>And so on. The patient answers using one of the frequency answers: Never, Once or twice, Monthly, Weekly</a:t>
            </a:r>
          </a:p>
          <a:p>
            <a:pPr>
              <a:buClr>
                <a:schemeClr val="dk1"/>
              </a:buClr>
              <a:buSzPct val="25000"/>
            </a:pPr>
            <a:r>
              <a:rPr lang="en-US" dirty="0">
                <a:solidFill>
                  <a:schemeClr val="dk1"/>
                </a:solidFill>
                <a:latin typeface="Calibri"/>
                <a:ea typeface="Calibri"/>
                <a:cs typeface="Calibri"/>
                <a:sym typeface="Calibri"/>
              </a:rPr>
              <a:t>(There is a more accurate version of what this looks like on the next slide)</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If they answer never to the top three bullets, they don’t need to continue the screen. The large majority of young people use the top three substances. It is highly unlikely that if they say never to the top three, so to be most efficient, you can stop the screen at that point. (Personal Reference: I have only ever had one patient in 16 years who used one of the bottom substances but had never used one of the top substances.)</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A few good points to make:</a:t>
            </a:r>
          </a:p>
          <a:p>
            <a:pPr marL="228600" indent="-228600">
              <a:buClr>
                <a:schemeClr val="dk1"/>
              </a:buClr>
              <a:buSzPct val="25000"/>
              <a:buAutoNum type="arabicPeriod"/>
            </a:pPr>
            <a:r>
              <a:rPr lang="en-US" dirty="0">
                <a:solidFill>
                  <a:schemeClr val="dk1"/>
                </a:solidFill>
                <a:latin typeface="Calibri"/>
                <a:ea typeface="Calibri"/>
                <a:cs typeface="Calibri"/>
                <a:sym typeface="Calibri"/>
              </a:rPr>
              <a:t>The questions should be asked as they are written – that is what makes it a valid and reliable tool</a:t>
            </a:r>
          </a:p>
          <a:p>
            <a:pPr marL="228600" indent="-228600">
              <a:buClr>
                <a:schemeClr val="dk1"/>
              </a:buClr>
              <a:buSzPct val="25000"/>
              <a:buAutoNum type="arabicPeriod"/>
            </a:pPr>
            <a:r>
              <a:rPr lang="en-US" dirty="0">
                <a:solidFill>
                  <a:schemeClr val="dk1"/>
                </a:solidFill>
                <a:latin typeface="Calibri"/>
                <a:ea typeface="Calibri"/>
                <a:cs typeface="Calibri"/>
                <a:sym typeface="Calibri"/>
              </a:rPr>
              <a:t>The wording on the question “how many times have you ever” has been shown to elicit more accurate answers as the assumption that may have used any substance reduces the feelings of shame and stigma</a:t>
            </a:r>
          </a:p>
          <a:p>
            <a:pPr marL="228600" indent="-228600">
              <a:buClr>
                <a:schemeClr val="dk1"/>
              </a:buClr>
              <a:buSzPct val="25000"/>
              <a:buAutoNum type="arabicPeriod"/>
            </a:pPr>
            <a:r>
              <a:rPr lang="en-US" dirty="0">
                <a:solidFill>
                  <a:schemeClr val="dk1"/>
                </a:solidFill>
                <a:latin typeface="Calibri"/>
                <a:ea typeface="Calibri"/>
                <a:cs typeface="Calibri"/>
                <a:sym typeface="Calibri"/>
              </a:rPr>
              <a:t>Yes, patients may choose not to disclose their use with accuracy, so there is always a bit of “take it with the grain of salt”, but we can only do what we can do. For those who do accurately report, the results are highly reliable.</a:t>
            </a:r>
          </a:p>
          <a:p>
            <a:pPr marL="228600" indent="-228600">
              <a:buClr>
                <a:schemeClr val="dk1"/>
              </a:buClr>
              <a:buSzPct val="25000"/>
              <a:buAutoNum type="arabicPeriod"/>
            </a:pPr>
            <a:endParaRPr dirty="0">
              <a:solidFill>
                <a:schemeClr val="dk1"/>
              </a:solidFill>
              <a:latin typeface="Calibri"/>
              <a:ea typeface="Calibri"/>
              <a:cs typeface="Calibri"/>
              <a:sym typeface="Calibri"/>
            </a:endParaRPr>
          </a:p>
        </p:txBody>
      </p:sp>
      <p:sp>
        <p:nvSpPr>
          <p:cNvPr id="717" name="Shape 717"/>
          <p:cNvSpPr txBox="1">
            <a:spLocks noGrp="1"/>
          </p:cNvSpPr>
          <p:nvPr>
            <p:ph type="ftr" idx="11"/>
          </p:nvPr>
        </p:nvSpPr>
        <p:spPr>
          <a:xfrm>
            <a:off x="0" y="8598630"/>
            <a:ext cx="2907195" cy="452642"/>
          </a:xfrm>
          <a:prstGeom prst="rect">
            <a:avLst/>
          </a:prstGeom>
          <a:noFill/>
          <a:ln>
            <a:noFill/>
          </a:ln>
        </p:spPr>
        <p:txBody>
          <a:bodyPr lIns="90044" tIns="45010" rIns="90044" bIns="45010" anchor="b" anchorCtr="0">
            <a:noAutofit/>
          </a:bodyPr>
          <a:lstStyle/>
          <a:p>
            <a:pPr>
              <a:buClr>
                <a:schemeClr val="dk1"/>
              </a:buClr>
              <a:buSzPct val="25000"/>
            </a:pPr>
            <a:r>
              <a:rPr lang="en">
                <a:solidFill>
                  <a:schemeClr val="dk1"/>
                </a:solidFill>
                <a:latin typeface="Calibri"/>
                <a:ea typeface="Calibri"/>
                <a:cs typeface="Calibri"/>
                <a:sym typeface="Calibri"/>
              </a:rPr>
              <a:t>Adolescent Substance Abuse: New Strategies for Primary Care</a:t>
            </a:r>
          </a:p>
        </p:txBody>
      </p:sp>
      <p:sp>
        <p:nvSpPr>
          <p:cNvPr id="718" name="Shape 718"/>
          <p:cNvSpPr txBox="1">
            <a:spLocks noGrp="1"/>
          </p:cNvSpPr>
          <p:nvPr>
            <p:ph type="sldNum" idx="12"/>
          </p:nvPr>
        </p:nvSpPr>
        <p:spPr>
          <a:xfrm>
            <a:off x="3800164" y="8598630"/>
            <a:ext cx="2907195" cy="452642"/>
          </a:xfrm>
          <a:prstGeom prst="rect">
            <a:avLst/>
          </a:prstGeom>
          <a:noFill/>
          <a:ln>
            <a:noFill/>
          </a:ln>
        </p:spPr>
        <p:txBody>
          <a:bodyPr lIns="90044" tIns="45010" rIns="90044" bIns="45010" anchor="b" anchorCtr="0">
            <a:noAutofit/>
          </a:bodyPr>
          <a:lstStyle/>
          <a:p>
            <a:pPr>
              <a:buClr>
                <a:schemeClr val="dk1"/>
              </a:buClr>
              <a:buSzPct val="25000"/>
            </a:pPr>
            <a:fld id="{00000000-1234-1234-1234-123412341234}" type="slidenum">
              <a:rPr lang="en">
                <a:solidFill>
                  <a:schemeClr val="dk1"/>
                </a:solidFill>
                <a:latin typeface="Calibri"/>
                <a:ea typeface="Calibri"/>
                <a:cs typeface="Calibri"/>
                <a:sym typeface="Calibri"/>
              </a:rPr>
              <a:pPr>
                <a:buClr>
                  <a:schemeClr val="dk1"/>
                </a:buClr>
                <a:buSzPct val="25000"/>
              </a:pPr>
              <a:t>10</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960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what the S2BI might look like on paper – we can send this for their use if they would like it as a resource</a:t>
            </a:r>
          </a:p>
        </p:txBody>
      </p:sp>
      <p:sp>
        <p:nvSpPr>
          <p:cNvPr id="4" name="Slide Number Placeholder 3"/>
          <p:cNvSpPr>
            <a:spLocks noGrp="1"/>
          </p:cNvSpPr>
          <p:nvPr>
            <p:ph type="sldNum" sz="quarter" idx="5"/>
          </p:nvPr>
        </p:nvSpPr>
        <p:spPr/>
        <p:txBody>
          <a:bodyPr/>
          <a:lstStyle/>
          <a:p>
            <a:fld id="{26388B2D-CA13-4852-9BB3-F9D9FC104465}" type="slidenum">
              <a:rPr lang="en-US" smtClean="0"/>
              <a:t>11</a:t>
            </a:fld>
            <a:endParaRPr lang="en-US"/>
          </a:p>
        </p:txBody>
      </p:sp>
    </p:spTree>
    <p:extLst>
      <p:ext uri="{BB962C8B-B14F-4D97-AF65-F5344CB8AC3E}">
        <p14:creationId xmlns:p14="http://schemas.microsoft.com/office/powerpoint/2010/main" val="384952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DC887FF-BA0D-46BB-8836-7899894C2BDF}" type="slidenum">
              <a:rPr lang="en-US" smtClean="0"/>
              <a:t>12</a:t>
            </a:fld>
            <a:endParaRPr lang="en-US" dirty="0"/>
          </a:p>
        </p:txBody>
      </p:sp>
    </p:spTree>
    <p:extLst>
      <p:ext uri="{BB962C8B-B14F-4D97-AF65-F5344CB8AC3E}">
        <p14:creationId xmlns:p14="http://schemas.microsoft.com/office/powerpoint/2010/main" val="253832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8"/>
          <p:cNvSpPr txBox="1"/>
          <p:nvPr userDrawn="1"/>
        </p:nvSpPr>
        <p:spPr>
          <a:xfrm>
            <a:off x="1600200" y="5960628"/>
            <a:ext cx="6400800" cy="215410"/>
          </a:xfrm>
          <a:prstGeom prst="rect">
            <a:avLst/>
          </a:prstGeom>
          <a:solidFill>
            <a:schemeClr val="bg1"/>
          </a:solidFill>
        </p:spPr>
        <p:txBody>
          <a:bodyPr wrap="square" rtlCol="0">
            <a:spAutoFit/>
          </a:bodyPr>
          <a:lstStyle/>
          <a:p>
            <a:r>
              <a:rPr lang="en-US" sz="800" baseline="0" dirty="0"/>
              <a:t>© Boston Children’s Hospital 2025. All rights reserved. For permission, contact ASAP Project Manager at asap@childrens.harvard.edu</a:t>
            </a:r>
          </a:p>
        </p:txBody>
      </p:sp>
    </p:spTree>
    <p:extLst>
      <p:ext uri="{BB962C8B-B14F-4D97-AF65-F5344CB8AC3E}">
        <p14:creationId xmlns:p14="http://schemas.microsoft.com/office/powerpoint/2010/main" val="401150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B9062-9F4F-4609-873C-4C1172450F7E}"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F3050-DF4F-4A92-8940-09F142E8ABCD}" type="slidenum">
              <a:rPr lang="en-US" smtClean="0"/>
              <a:t>‹#›</a:t>
            </a:fld>
            <a:endParaRPr lang="en-US"/>
          </a:p>
        </p:txBody>
      </p:sp>
    </p:spTree>
    <p:extLst>
      <p:ext uri="{BB962C8B-B14F-4D97-AF65-F5344CB8AC3E}">
        <p14:creationId xmlns:p14="http://schemas.microsoft.com/office/powerpoint/2010/main" val="155172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B9062-9F4F-4609-873C-4C1172450F7E}"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F3050-DF4F-4A92-8940-09F142E8ABCD}" type="slidenum">
              <a:rPr lang="en-US" smtClean="0"/>
              <a:t>‹#›</a:t>
            </a:fld>
            <a:endParaRPr lang="en-US"/>
          </a:p>
        </p:txBody>
      </p:sp>
    </p:spTree>
    <p:extLst>
      <p:ext uri="{BB962C8B-B14F-4D97-AF65-F5344CB8AC3E}">
        <p14:creationId xmlns:p14="http://schemas.microsoft.com/office/powerpoint/2010/main" val="250696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1600200" y="5960628"/>
            <a:ext cx="6400800" cy="215410"/>
          </a:xfrm>
          <a:prstGeom prst="rect">
            <a:avLst/>
          </a:prstGeom>
          <a:solidFill>
            <a:schemeClr val="bg1"/>
          </a:solidFill>
        </p:spPr>
        <p:txBody>
          <a:bodyPr wrap="square" rtlCol="0">
            <a:spAutoFit/>
          </a:bodyPr>
          <a:lstStyle/>
          <a:p>
            <a:r>
              <a:rPr lang="en-US" sz="800" baseline="0" dirty="0"/>
              <a:t>© Boston Children’s Hospital 2025. All rights reserved. For permission, contact ASAP Project Manager at asap@childrens.harvard.edu</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6176072"/>
            <a:ext cx="3429000" cy="708163"/>
          </a:xfrm>
          <a:prstGeom prst="rect">
            <a:avLst/>
          </a:prstGeom>
        </p:spPr>
      </p:pic>
    </p:spTree>
    <p:extLst>
      <p:ext uri="{BB962C8B-B14F-4D97-AF65-F5344CB8AC3E}">
        <p14:creationId xmlns:p14="http://schemas.microsoft.com/office/powerpoint/2010/main" val="18097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1B9062-9F4F-4609-873C-4C1172450F7E}"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F3050-DF4F-4A92-8940-09F142E8ABCD}" type="slidenum">
              <a:rPr lang="en-US" smtClean="0"/>
              <a:t>‹#›</a:t>
            </a:fld>
            <a:endParaRPr lang="en-US"/>
          </a:p>
        </p:txBody>
      </p:sp>
    </p:spTree>
    <p:extLst>
      <p:ext uri="{BB962C8B-B14F-4D97-AF65-F5344CB8AC3E}">
        <p14:creationId xmlns:p14="http://schemas.microsoft.com/office/powerpoint/2010/main" val="318092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600200" y="5960628"/>
            <a:ext cx="6477000" cy="215444"/>
          </a:xfrm>
          <a:prstGeom prst="rect">
            <a:avLst/>
          </a:prstGeom>
          <a:solidFill>
            <a:schemeClr val="bg1"/>
          </a:solidFill>
        </p:spPr>
        <p:txBody>
          <a:bodyPr wrap="square" rtlCol="0">
            <a:spAutoFit/>
          </a:bodyPr>
          <a:lstStyle/>
          <a:p>
            <a:r>
              <a:rPr lang="en-US" sz="800" baseline="0" dirty="0"/>
              <a:t>© Boston Children’s Hospital 2025. All rights reserved. For permission, contact ASAP Project Manager at asap@childrens.harvard.edu</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6176072"/>
            <a:ext cx="3429000" cy="708163"/>
          </a:xfrm>
          <a:prstGeom prst="rect">
            <a:avLst/>
          </a:prstGeom>
        </p:spPr>
      </p:pic>
    </p:spTree>
    <p:extLst>
      <p:ext uri="{BB962C8B-B14F-4D97-AF65-F5344CB8AC3E}">
        <p14:creationId xmlns:p14="http://schemas.microsoft.com/office/powerpoint/2010/main" val="317746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1B9062-9F4F-4609-873C-4C1172450F7E}"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F3050-DF4F-4A92-8940-09F142E8ABCD}" type="slidenum">
              <a:rPr lang="en-US" smtClean="0"/>
              <a:t>‹#›</a:t>
            </a:fld>
            <a:endParaRPr lang="en-US"/>
          </a:p>
        </p:txBody>
      </p:sp>
    </p:spTree>
    <p:extLst>
      <p:ext uri="{BB962C8B-B14F-4D97-AF65-F5344CB8AC3E}">
        <p14:creationId xmlns:p14="http://schemas.microsoft.com/office/powerpoint/2010/main" val="295888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p:cNvSpPr txBox="1"/>
          <p:nvPr userDrawn="1"/>
        </p:nvSpPr>
        <p:spPr>
          <a:xfrm>
            <a:off x="1600200" y="5960628"/>
            <a:ext cx="6477000" cy="215444"/>
          </a:xfrm>
          <a:prstGeom prst="rect">
            <a:avLst/>
          </a:prstGeom>
          <a:solidFill>
            <a:schemeClr val="bg1"/>
          </a:solidFill>
        </p:spPr>
        <p:txBody>
          <a:bodyPr wrap="square" rtlCol="0">
            <a:spAutoFit/>
          </a:bodyPr>
          <a:lstStyle/>
          <a:p>
            <a:r>
              <a:rPr lang="en-US" sz="800" baseline="0" dirty="0"/>
              <a:t>© Boston Children’s Hospital 2025. All rights reserved. For permission, contact ASAP Project Manager at asap@childrens.harvard.edu</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6113742"/>
            <a:ext cx="3429000" cy="708163"/>
          </a:xfrm>
          <a:prstGeom prst="rect">
            <a:avLst/>
          </a:prstGeom>
        </p:spPr>
      </p:pic>
    </p:spTree>
    <p:extLst>
      <p:ext uri="{BB962C8B-B14F-4D97-AF65-F5344CB8AC3E}">
        <p14:creationId xmlns:p14="http://schemas.microsoft.com/office/powerpoint/2010/main" val="399722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Box 6"/>
          <p:cNvSpPr txBox="1"/>
          <p:nvPr userDrawn="1"/>
        </p:nvSpPr>
        <p:spPr>
          <a:xfrm>
            <a:off x="1600200" y="5960628"/>
            <a:ext cx="6400800" cy="215410"/>
          </a:xfrm>
          <a:prstGeom prst="rect">
            <a:avLst/>
          </a:prstGeom>
          <a:solidFill>
            <a:schemeClr val="bg1"/>
          </a:solidFill>
        </p:spPr>
        <p:txBody>
          <a:bodyPr wrap="square" rtlCol="0">
            <a:spAutoFit/>
          </a:bodyPr>
          <a:lstStyle/>
          <a:p>
            <a:r>
              <a:rPr lang="en-US" sz="800" baseline="0" dirty="0"/>
              <a:t>© Boston Children’s Hospital 2025. All rights reserved. For permission, contact ASAP Project Manager at asap@childrens.harvard.edu</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6176072"/>
            <a:ext cx="3429000" cy="708163"/>
          </a:xfrm>
          <a:prstGeom prst="rect">
            <a:avLst/>
          </a:prstGeom>
        </p:spPr>
      </p:pic>
    </p:spTree>
    <p:extLst>
      <p:ext uri="{BB962C8B-B14F-4D97-AF65-F5344CB8AC3E}">
        <p14:creationId xmlns:p14="http://schemas.microsoft.com/office/powerpoint/2010/main" val="305577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1B9062-9F4F-4609-873C-4C1172450F7E}"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F3050-DF4F-4A92-8940-09F142E8ABCD}" type="slidenum">
              <a:rPr lang="en-US" smtClean="0"/>
              <a:t>‹#›</a:t>
            </a:fld>
            <a:endParaRPr lang="en-US"/>
          </a:p>
        </p:txBody>
      </p:sp>
    </p:spTree>
    <p:extLst>
      <p:ext uri="{BB962C8B-B14F-4D97-AF65-F5344CB8AC3E}">
        <p14:creationId xmlns:p14="http://schemas.microsoft.com/office/powerpoint/2010/main" val="381445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1B9062-9F4F-4609-873C-4C1172450F7E}"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F3050-DF4F-4A92-8940-09F142E8ABCD}" type="slidenum">
              <a:rPr lang="en-US" smtClean="0"/>
              <a:t>‹#›</a:t>
            </a:fld>
            <a:endParaRPr lang="en-US"/>
          </a:p>
        </p:txBody>
      </p:sp>
    </p:spTree>
    <p:extLst>
      <p:ext uri="{BB962C8B-B14F-4D97-AF65-F5344CB8AC3E}">
        <p14:creationId xmlns:p14="http://schemas.microsoft.com/office/powerpoint/2010/main" val="95429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B9062-9F4F-4609-873C-4C1172450F7E}" type="datetimeFigureOut">
              <a:rPr lang="en-US" smtClean="0"/>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F3050-DF4F-4A92-8940-09F142E8ABCD}" type="slidenum">
              <a:rPr lang="en-US" smtClean="0"/>
              <a:t>‹#›</a:t>
            </a:fld>
            <a:endParaRPr lang="en-US"/>
          </a:p>
        </p:txBody>
      </p:sp>
    </p:spTree>
    <p:extLst>
      <p:ext uri="{BB962C8B-B14F-4D97-AF65-F5344CB8AC3E}">
        <p14:creationId xmlns:p14="http://schemas.microsoft.com/office/powerpoint/2010/main" val="597151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nida.nih.gov/s2bi/" TargetMode="External"/><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mcpap.com/pdf/S2Bi%20Toolki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hildrenshospital.org/programs/adolescent-substance-use-and-addiction-progra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cpap.com/Provider/EnrollInMcPAP.asp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PCPlus@childrens.Harvard.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hannon.Mountain-Ray@childrens.harvard.edu" TargetMode="External"/><Relationship Id="rId2" Type="http://schemas.openxmlformats.org/officeDocument/2006/relationships/hyperlink" Target="mailto:PCPlus@childrens.harvard.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helplinema.org/"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Shannon.Mountain-Ray@childrens.harvard.edu"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amhsa.gov/data/sites/default/files/NSDUH%202023%20Annual%20Release/2023-nsduh-main-highlight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286000"/>
            <a:ext cx="9067800" cy="1872698"/>
          </a:xfrm>
          <a:prstGeom prst="rect">
            <a:avLst/>
          </a:prstGeom>
        </p:spPr>
      </p:pic>
    </p:spTree>
    <p:extLst>
      <p:ext uri="{BB962C8B-B14F-4D97-AF65-F5344CB8AC3E}">
        <p14:creationId xmlns:p14="http://schemas.microsoft.com/office/powerpoint/2010/main" val="3415958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aphicFrame>
        <p:nvGraphicFramePr>
          <p:cNvPr id="720" name="Shape 720"/>
          <p:cNvGraphicFramePr/>
          <p:nvPr/>
        </p:nvGraphicFramePr>
        <p:xfrm>
          <a:off x="254759" y="937265"/>
          <a:ext cx="8736850" cy="4320550"/>
        </p:xfrm>
        <a:graphic>
          <a:graphicData uri="http://schemas.openxmlformats.org/drawingml/2006/table">
            <a:tbl>
              <a:tblPr firstRow="1" bandRow="1">
                <a:noFill/>
              </a:tblPr>
              <a:tblGrid>
                <a:gridCol w="6630650">
                  <a:extLst>
                    <a:ext uri="{9D8B030D-6E8A-4147-A177-3AD203B41FA5}">
                      <a16:colId xmlns:a16="http://schemas.microsoft.com/office/drawing/2014/main" val="20000"/>
                    </a:ext>
                  </a:extLst>
                </a:gridCol>
                <a:gridCol w="2106200">
                  <a:extLst>
                    <a:ext uri="{9D8B030D-6E8A-4147-A177-3AD203B41FA5}">
                      <a16:colId xmlns:a16="http://schemas.microsoft.com/office/drawing/2014/main" val="20001"/>
                    </a:ext>
                  </a:extLst>
                </a:gridCol>
              </a:tblGrid>
              <a:tr h="754375">
                <a:tc gridSpan="2">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bg1"/>
                          </a:solidFill>
                          <a:latin typeface="Arial"/>
                          <a:ea typeface="Arial"/>
                          <a:cs typeface="Arial"/>
                          <a:sym typeface="Arial"/>
                        </a:rPr>
                        <a:t>Screening to Brief Intervention (S2BI)</a:t>
                      </a:r>
                    </a:p>
                    <a:p>
                      <a:pPr marL="0" marR="0" lvl="0" indent="0" algn="ctr" rtl="0">
                        <a:lnSpc>
                          <a:spcPct val="100000"/>
                        </a:lnSpc>
                        <a:spcBef>
                          <a:spcPts val="0"/>
                        </a:spcBef>
                        <a:spcAft>
                          <a:spcPts val="0"/>
                        </a:spcAft>
                        <a:buClr>
                          <a:schemeClr val="lt1"/>
                        </a:buClr>
                        <a:buSzPct val="25000"/>
                        <a:buFont typeface="Arial"/>
                        <a:buNone/>
                      </a:pPr>
                      <a:r>
                        <a:rPr lang="en" sz="2100" u="none" strike="noStrike" cap="none" dirty="0">
                          <a:solidFill>
                            <a:schemeClr val="lt1"/>
                          </a:solidFill>
                          <a:latin typeface="Arial"/>
                          <a:ea typeface="Arial"/>
                          <a:cs typeface="Arial"/>
                          <a:sym typeface="Arial"/>
                        </a:rPr>
                        <a:t>In the past year, how many times have you used</a:t>
                      </a:r>
                    </a:p>
                  </a:txBody>
                  <a:tcPr marL="91450" marR="9145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3566150">
                <a:tc>
                  <a:txBody>
                    <a:bodyPr/>
                    <a:lstStyle/>
                    <a:p>
                      <a:pPr marL="215900" marR="0" lvl="0" indent="-215900" algn="l" rtl="0">
                        <a:lnSpc>
                          <a:spcPct val="100000"/>
                        </a:lnSpc>
                        <a:spcBef>
                          <a:spcPts val="0"/>
                        </a:spcBef>
                        <a:spcAft>
                          <a:spcPts val="0"/>
                        </a:spcAft>
                        <a:buClr>
                          <a:schemeClr val="dk1"/>
                        </a:buClr>
                        <a:buSzPct val="25000"/>
                        <a:buFont typeface="Arial"/>
                        <a:buNone/>
                      </a:pPr>
                      <a:endParaRPr sz="40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1700" u="none" strike="noStrike" cap="none" dirty="0">
                          <a:solidFill>
                            <a:schemeClr val="dk1"/>
                          </a:solidFill>
                          <a:latin typeface="Arial"/>
                          <a:ea typeface="Arial"/>
                          <a:cs typeface="Arial"/>
                          <a:sym typeface="Arial"/>
                        </a:rPr>
                        <a:t>Tobacco/</a:t>
                      </a:r>
                      <a:r>
                        <a:rPr lang="en-US" sz="1700" kern="1200" dirty="0">
                          <a:solidFill>
                            <a:schemeClr val="tx1"/>
                          </a:solidFill>
                          <a:effectLst/>
                          <a:latin typeface="Arial" panose="020B0604020202020204" pitchFamily="34" charset="0"/>
                          <a:ea typeface="+mn-ea"/>
                          <a:cs typeface="Arial" panose="020B0604020202020204" pitchFamily="34" charset="0"/>
                        </a:rPr>
                        <a:t>Nicotine? (such as cigarettes, e-cigarettes, “vapes”)</a:t>
                      </a:r>
                      <a:r>
                        <a:rPr lang="en" sz="1700" u="none" strike="noStrike" cap="none" dirty="0">
                          <a:solidFill>
                            <a:schemeClr val="dk1"/>
                          </a:solidFill>
                          <a:latin typeface="Arial" panose="020B0604020202020204" pitchFamily="34" charset="0"/>
                          <a:ea typeface="Arial"/>
                          <a:cs typeface="Arial" panose="020B0604020202020204" pitchFamily="34" charset="0"/>
                          <a:sym typeface="Arial"/>
                        </a:rPr>
                        <a:t>?</a:t>
                      </a:r>
                    </a:p>
                    <a:p>
                      <a:pPr marL="215900" marR="0" lvl="0" indent="-215900" algn="l" rtl="0">
                        <a:lnSpc>
                          <a:spcPct val="100000"/>
                        </a:lnSpc>
                        <a:spcBef>
                          <a:spcPts val="0"/>
                        </a:spcBef>
                        <a:spcAft>
                          <a:spcPts val="0"/>
                        </a:spcAft>
                        <a:buClr>
                          <a:schemeClr val="dk1"/>
                        </a:buClr>
                        <a:buSzPct val="25000"/>
                        <a:buFont typeface="Arial"/>
                        <a:buNone/>
                      </a:pPr>
                      <a:endParaRPr sz="40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1700" u="none" strike="noStrike" cap="none" dirty="0">
                          <a:solidFill>
                            <a:schemeClr val="dk1"/>
                          </a:solidFill>
                          <a:latin typeface="Arial"/>
                          <a:ea typeface="Arial"/>
                          <a:cs typeface="Arial"/>
                          <a:sym typeface="Arial"/>
                        </a:rPr>
                        <a:t>Alcohol?</a:t>
                      </a:r>
                    </a:p>
                    <a:p>
                      <a:pPr marL="215900" marR="0" lvl="0" indent="-215900" algn="l" rtl="0">
                        <a:lnSpc>
                          <a:spcPct val="100000"/>
                        </a:lnSpc>
                        <a:spcBef>
                          <a:spcPts val="0"/>
                        </a:spcBef>
                        <a:spcAft>
                          <a:spcPts val="0"/>
                        </a:spcAft>
                        <a:buClr>
                          <a:schemeClr val="dk1"/>
                        </a:buClr>
                        <a:buSzPct val="25000"/>
                        <a:buFont typeface="Arial"/>
                        <a:buNone/>
                      </a:pPr>
                      <a:endParaRPr sz="40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1700" u="none" strike="noStrike" cap="none" dirty="0">
                          <a:solidFill>
                            <a:schemeClr val="dk1"/>
                          </a:solidFill>
                          <a:latin typeface="Arial"/>
                          <a:ea typeface="Arial"/>
                          <a:cs typeface="Arial"/>
                          <a:sym typeface="Arial"/>
                        </a:rPr>
                        <a:t>Marijuana?</a:t>
                      </a:r>
                    </a:p>
                    <a:p>
                      <a:pPr marL="0" marR="0" lvl="0" indent="0" algn="l" rtl="0">
                        <a:lnSpc>
                          <a:spcPct val="100000"/>
                        </a:lnSpc>
                        <a:spcBef>
                          <a:spcPts val="0"/>
                        </a:spcBef>
                        <a:spcAft>
                          <a:spcPts val="0"/>
                        </a:spcAft>
                        <a:buClr>
                          <a:schemeClr val="dk1"/>
                        </a:buClr>
                        <a:buSzPct val="25000"/>
                        <a:buFont typeface="Arial"/>
                        <a:buNone/>
                      </a:pPr>
                      <a:endParaRPr sz="800" u="none" strike="noStrike" cap="none" dirty="0"/>
                    </a:p>
                    <a:p>
                      <a:pPr marL="0" marR="0" lvl="0" indent="0" algn="l" rtl="0">
                        <a:lnSpc>
                          <a:spcPct val="100000"/>
                        </a:lnSpc>
                        <a:spcBef>
                          <a:spcPts val="0"/>
                        </a:spcBef>
                        <a:spcAft>
                          <a:spcPts val="0"/>
                        </a:spcAft>
                        <a:buClr>
                          <a:srgbClr val="FF0000"/>
                        </a:buClr>
                        <a:buSzPct val="25000"/>
                        <a:buFont typeface="Arial"/>
                        <a:buNone/>
                      </a:pPr>
                      <a:r>
                        <a:rPr lang="en" sz="1700" b="1" u="none" strike="noStrike" cap="none" dirty="0">
                          <a:solidFill>
                            <a:srgbClr val="FF0000"/>
                          </a:solidFill>
                        </a:rPr>
                        <a:t>STOP</a:t>
                      </a:r>
                      <a:r>
                        <a:rPr lang="en" sz="1700" u="none" strike="noStrike" cap="none" dirty="0">
                          <a:solidFill>
                            <a:srgbClr val="FF0000"/>
                          </a:solidFill>
                        </a:rPr>
                        <a:t> </a:t>
                      </a:r>
                      <a:r>
                        <a:rPr lang="en" sz="1700" b="1" u="none" strike="noStrike" cap="none" dirty="0">
                          <a:solidFill>
                            <a:srgbClr val="FF0000"/>
                          </a:solidFill>
                        </a:rPr>
                        <a:t>if all “Never.”</a:t>
                      </a:r>
                      <a:r>
                        <a:rPr lang="en" sz="1700" u="none" strike="noStrike" cap="none" dirty="0">
                          <a:solidFill>
                            <a:schemeClr val="dk1"/>
                          </a:solidFill>
                        </a:rPr>
                        <a:t> </a:t>
                      </a:r>
                      <a:r>
                        <a:rPr lang="en" sz="1700" b="1" u="none" strike="noStrike" cap="none" dirty="0">
                          <a:solidFill>
                            <a:schemeClr val="dk1"/>
                          </a:solidFill>
                        </a:rPr>
                        <a:t>Otherwise, CONTINUE</a:t>
                      </a:r>
                      <a:r>
                        <a:rPr lang="en" sz="1700" b="0" u="none" strike="noStrike" cap="none" dirty="0">
                          <a:solidFill>
                            <a:schemeClr val="dk1"/>
                          </a:solidFill>
                        </a:rPr>
                        <a:t>.</a:t>
                      </a:r>
                    </a:p>
                    <a:p>
                      <a:pPr marL="0" marR="0" lvl="0" indent="0" algn="l" rtl="0">
                        <a:lnSpc>
                          <a:spcPct val="100000"/>
                        </a:lnSpc>
                        <a:spcBef>
                          <a:spcPts val="0"/>
                        </a:spcBef>
                        <a:spcAft>
                          <a:spcPts val="0"/>
                        </a:spcAft>
                        <a:buClr>
                          <a:schemeClr val="dk1"/>
                        </a:buClr>
                        <a:buSzPct val="25000"/>
                        <a:buFont typeface="Arial"/>
                        <a:buNone/>
                      </a:pPr>
                      <a:endParaRPr sz="800" b="1" u="none" strike="noStrike" cap="none" dirty="0">
                        <a:solidFill>
                          <a:srgbClr val="FF0000"/>
                        </a:solidFill>
                      </a:endParaRPr>
                    </a:p>
                    <a:p>
                      <a:pPr marL="215900" marR="0" lvl="0" indent="-215900" algn="l" rtl="0">
                        <a:lnSpc>
                          <a:spcPct val="100000"/>
                        </a:lnSpc>
                        <a:spcBef>
                          <a:spcPts val="0"/>
                        </a:spcBef>
                        <a:spcAft>
                          <a:spcPts val="0"/>
                        </a:spcAft>
                        <a:buClr>
                          <a:schemeClr val="dk1"/>
                        </a:buClr>
                        <a:buSzPct val="100000"/>
                        <a:buFont typeface="Arial"/>
                        <a:buChar char="•"/>
                      </a:pPr>
                      <a:r>
                        <a:rPr lang="en" sz="1700" u="none" strike="noStrike" cap="none" dirty="0">
                          <a:solidFill>
                            <a:schemeClr val="dk1"/>
                          </a:solidFill>
                          <a:latin typeface="Arial"/>
                          <a:ea typeface="Arial"/>
                          <a:cs typeface="Arial"/>
                          <a:sym typeface="Arial"/>
                        </a:rPr>
                        <a:t>Prescription drugs that were not prescribed for you (such as pain medication or Adderall)?</a:t>
                      </a:r>
                    </a:p>
                    <a:p>
                      <a:pPr marL="215900" marR="0" lvl="0" indent="-215900" algn="l" rtl="0">
                        <a:lnSpc>
                          <a:spcPct val="100000"/>
                        </a:lnSpc>
                        <a:spcBef>
                          <a:spcPts val="0"/>
                        </a:spcBef>
                        <a:spcAft>
                          <a:spcPts val="0"/>
                        </a:spcAft>
                        <a:buClr>
                          <a:schemeClr val="dk1"/>
                        </a:buClr>
                        <a:buSzPct val="25000"/>
                        <a:buFont typeface="Arial"/>
                        <a:buNone/>
                      </a:pPr>
                      <a:endParaRPr sz="40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1700" u="none" strike="noStrike" cap="none" dirty="0">
                          <a:solidFill>
                            <a:schemeClr val="dk1"/>
                          </a:solidFill>
                          <a:latin typeface="Arial"/>
                          <a:ea typeface="Arial"/>
                          <a:cs typeface="Arial"/>
                          <a:sym typeface="Arial"/>
                        </a:rPr>
                        <a:t>Illegal drugs (such as cocaine or Ecstasy)?</a:t>
                      </a:r>
                    </a:p>
                    <a:p>
                      <a:pPr marL="215900" marR="0" lvl="0" indent="-215900" algn="l" rtl="0">
                        <a:lnSpc>
                          <a:spcPct val="100000"/>
                        </a:lnSpc>
                        <a:spcBef>
                          <a:spcPts val="0"/>
                        </a:spcBef>
                        <a:spcAft>
                          <a:spcPts val="0"/>
                        </a:spcAft>
                        <a:buClr>
                          <a:schemeClr val="dk1"/>
                        </a:buClr>
                        <a:buSzPct val="25000"/>
                        <a:buFont typeface="Arial"/>
                        <a:buNone/>
                      </a:pPr>
                      <a:endParaRPr sz="40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1700" u="none" strike="noStrike" cap="none" dirty="0">
                          <a:solidFill>
                            <a:schemeClr val="dk1"/>
                          </a:solidFill>
                          <a:latin typeface="Arial"/>
                          <a:ea typeface="Arial"/>
                          <a:cs typeface="Arial"/>
                          <a:sym typeface="Arial"/>
                        </a:rPr>
                        <a:t>Inhalants (such as nitrous oxide)?</a:t>
                      </a:r>
                    </a:p>
                    <a:p>
                      <a:pPr marL="215900" marR="0" lvl="0" indent="-215900" algn="l" rtl="0">
                        <a:lnSpc>
                          <a:spcPct val="100000"/>
                        </a:lnSpc>
                        <a:spcBef>
                          <a:spcPts val="0"/>
                        </a:spcBef>
                        <a:spcAft>
                          <a:spcPts val="0"/>
                        </a:spcAft>
                        <a:buClr>
                          <a:schemeClr val="dk1"/>
                        </a:buClr>
                        <a:buSzPct val="25000"/>
                        <a:buFont typeface="Arial"/>
                        <a:buNone/>
                      </a:pPr>
                      <a:endParaRPr sz="40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1700" u="none" strike="noStrike" cap="none" dirty="0">
                          <a:solidFill>
                            <a:schemeClr val="dk1"/>
                          </a:solidFill>
                          <a:latin typeface="Arial"/>
                          <a:ea typeface="Arial"/>
                          <a:cs typeface="Arial"/>
                          <a:sym typeface="Arial"/>
                        </a:rPr>
                        <a:t>Herbs or synthetic drugs (such as salvia, "K2", or bath salts)?</a:t>
                      </a:r>
                    </a:p>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bl>
          </a:graphicData>
        </a:graphic>
      </p:graphicFrame>
      <p:pic>
        <p:nvPicPr>
          <p:cNvPr id="721" name="Shape 721"/>
          <p:cNvPicPr preferRelativeResize="0"/>
          <p:nvPr/>
        </p:nvPicPr>
        <p:blipFill rotWithShape="1">
          <a:blip r:embed="rId3">
            <a:alphaModFix/>
          </a:blip>
          <a:srcRect l="1461" t="16188" r="78764" b="49188"/>
          <a:stretch/>
        </p:blipFill>
        <p:spPr>
          <a:xfrm>
            <a:off x="6951460" y="2514601"/>
            <a:ext cx="1811538" cy="1457059"/>
          </a:xfrm>
          <a:prstGeom prst="rect">
            <a:avLst/>
          </a:prstGeom>
          <a:solidFill>
            <a:schemeClr val="lt1"/>
          </a:solidFill>
          <a:ln>
            <a:noFill/>
          </a:ln>
        </p:spPr>
      </p:pic>
    </p:spTree>
    <p:extLst>
      <p:ext uri="{BB962C8B-B14F-4D97-AF65-F5344CB8AC3E}">
        <p14:creationId xmlns:p14="http://schemas.microsoft.com/office/powerpoint/2010/main" val="273911220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152400"/>
            <a:ext cx="4515480" cy="5772956"/>
          </a:xfrm>
          <a:prstGeom prst="rect">
            <a:avLst/>
          </a:prstGeom>
        </p:spPr>
      </p:pic>
    </p:spTree>
    <p:extLst>
      <p:ext uri="{BB962C8B-B14F-4D97-AF65-F5344CB8AC3E}">
        <p14:creationId xmlns:p14="http://schemas.microsoft.com/office/powerpoint/2010/main" val="83628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737"/>
            <a:ext cx="8229600" cy="1143000"/>
          </a:xfrm>
        </p:spPr>
        <p:txBody>
          <a:bodyPr>
            <a:noAutofit/>
          </a:bodyPr>
          <a:lstStyle/>
          <a:p>
            <a:r>
              <a:rPr lang="en-US" sz="8800" b="1" dirty="0">
                <a:latin typeface="Arial Narrow" pitchFamily="34" charset="0"/>
                <a:ea typeface="ＭＳ Ｐゴシック" charset="0"/>
              </a:rPr>
              <a:t>S2BI</a:t>
            </a:r>
            <a:endParaRPr lang="en-US" sz="8800" b="1" dirty="0">
              <a:ln w="1905"/>
            </a:endParaRPr>
          </a:p>
        </p:txBody>
      </p:sp>
      <p:sp>
        <p:nvSpPr>
          <p:cNvPr id="3" name="Content Placeholder 2"/>
          <p:cNvSpPr>
            <a:spLocks noGrp="1"/>
          </p:cNvSpPr>
          <p:nvPr>
            <p:ph idx="1"/>
          </p:nvPr>
        </p:nvSpPr>
        <p:spPr>
          <a:xfrm>
            <a:off x="457200" y="2286000"/>
            <a:ext cx="8229600" cy="3810001"/>
          </a:xfrm>
        </p:spPr>
        <p:txBody>
          <a:bodyPr>
            <a:normAutofit/>
          </a:bodyPr>
          <a:lstStyle/>
          <a:p>
            <a:pPr marL="0" indent="0" algn="ctr">
              <a:buNone/>
            </a:pPr>
            <a:r>
              <a:rPr lang="en-US" sz="5400" b="1" dirty="0"/>
              <a:t>Use </a:t>
            </a:r>
            <a:r>
              <a:rPr lang="en-US" sz="6000" b="1" dirty="0"/>
              <a:t>FREQUENCY</a:t>
            </a:r>
            <a:r>
              <a:rPr lang="en-US" sz="5400" b="1" dirty="0"/>
              <a:t> </a:t>
            </a:r>
          </a:p>
          <a:p>
            <a:pPr marL="0" indent="0" algn="ctr">
              <a:buNone/>
            </a:pPr>
            <a:r>
              <a:rPr lang="en-US" sz="5400" b="1" dirty="0"/>
              <a:t>to assess </a:t>
            </a:r>
            <a:r>
              <a:rPr lang="en-US" sz="6000" b="1" dirty="0"/>
              <a:t>RISK</a:t>
            </a:r>
            <a:endParaRPr lang="en-US" sz="5400" b="1" dirty="0"/>
          </a:p>
        </p:txBody>
      </p:sp>
    </p:spTree>
    <p:extLst>
      <p:ext uri="{BB962C8B-B14F-4D97-AF65-F5344CB8AC3E}">
        <p14:creationId xmlns:p14="http://schemas.microsoft.com/office/powerpoint/2010/main" val="312710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0625" y="1752600"/>
          <a:ext cx="8770054" cy="3208338"/>
        </p:xfrm>
        <a:graphic>
          <a:graphicData uri="http://schemas.openxmlformats.org/drawingml/2006/table">
            <a:tbl>
              <a:tblPr firstRow="1" firstCol="1" bandRow="1">
                <a:tableStyleId>{2D5ABB26-0587-4C30-8999-92F81FD0307C}</a:tableStyleId>
              </a:tblPr>
              <a:tblGrid>
                <a:gridCol w="3324578">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634263">
                  <a:extLst>
                    <a:ext uri="{9D8B030D-6E8A-4147-A177-3AD203B41FA5}">
                      <a16:colId xmlns:a16="http://schemas.microsoft.com/office/drawing/2014/main" val="20002"/>
                    </a:ext>
                  </a:extLst>
                </a:gridCol>
                <a:gridCol w="1601413">
                  <a:extLst>
                    <a:ext uri="{9D8B030D-6E8A-4147-A177-3AD203B41FA5}">
                      <a16:colId xmlns:a16="http://schemas.microsoft.com/office/drawing/2014/main" val="20003"/>
                    </a:ext>
                  </a:extLst>
                </a:gridCol>
              </a:tblGrid>
              <a:tr h="1515961">
                <a:tc>
                  <a:txBody>
                    <a:bodyPr/>
                    <a:lstStyle/>
                    <a:p>
                      <a:pPr marL="0" marR="0" algn="l">
                        <a:spcBef>
                          <a:spcPts val="0"/>
                        </a:spcBef>
                        <a:spcAft>
                          <a:spcPts val="0"/>
                        </a:spcAft>
                      </a:pPr>
                      <a:r>
                        <a:rPr lang="en-US" sz="2800" b="1" dirty="0">
                          <a:effectLst/>
                          <a:latin typeface="Arial Narrow" pitchFamily="34" charset="0"/>
                          <a:ea typeface="Times New Roman"/>
                        </a:rPr>
                        <a:t>Criterion</a:t>
                      </a:r>
                      <a:r>
                        <a:rPr lang="en-US" sz="2800" b="1" baseline="0" dirty="0">
                          <a:effectLst/>
                          <a:latin typeface="Arial Narrow" pitchFamily="34" charset="0"/>
                          <a:ea typeface="Times New Roman"/>
                        </a:rPr>
                        <a:t> Standard Dx</a:t>
                      </a:r>
                      <a:endParaRPr lang="en-US" sz="2800" b="1" dirty="0">
                        <a:effectLst/>
                        <a:latin typeface="Arial Narrow" pitchFamily="34" charset="0"/>
                        <a:ea typeface="Times New Roman"/>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800" b="1" dirty="0">
                          <a:effectLst/>
                          <a:latin typeface="Arial Narrow" pitchFamily="34" charset="0"/>
                          <a:ea typeface="Times New Roman"/>
                        </a:rPr>
                        <a:t>Screen Frequency</a:t>
                      </a: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400" b="1" dirty="0">
                          <a:effectLst/>
                          <a:latin typeface="Arial Narrow" pitchFamily="34" charset="0"/>
                        </a:rPr>
                        <a:t>Sensitivity</a:t>
                      </a: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400" b="1" dirty="0">
                          <a:effectLst/>
                          <a:latin typeface="Arial Narrow" pitchFamily="34" charset="0"/>
                        </a:rPr>
                        <a:t>Specificity</a:t>
                      </a: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83864">
                <a:tc>
                  <a:txBody>
                    <a:bodyPr/>
                    <a:lstStyle/>
                    <a:p>
                      <a:pPr marL="0" marR="0" algn="l">
                        <a:spcBef>
                          <a:spcPts val="0"/>
                        </a:spcBef>
                        <a:spcAft>
                          <a:spcPts val="0"/>
                        </a:spcAft>
                      </a:pPr>
                      <a:r>
                        <a:rPr lang="en-US" sz="2800" b="0" dirty="0">
                          <a:effectLst/>
                          <a:latin typeface="Arial Narrow" pitchFamily="34" charset="0"/>
                        </a:rPr>
                        <a:t>Any</a:t>
                      </a:r>
                      <a:r>
                        <a:rPr lang="en-US" sz="2800" b="0" baseline="0" dirty="0">
                          <a:effectLst/>
                          <a:latin typeface="Arial Narrow" pitchFamily="34" charset="0"/>
                        </a:rPr>
                        <a:t> SUD</a:t>
                      </a:r>
                      <a:r>
                        <a:rPr lang="en-US" sz="2800" b="0" dirty="0">
                          <a:effectLst/>
                          <a:latin typeface="Arial Narrow" pitchFamily="34" charset="0"/>
                        </a:rPr>
                        <a:t> </a:t>
                      </a:r>
                      <a:endParaRPr lang="en-US" sz="2800" b="0" u="sng" dirty="0">
                        <a:effectLst/>
                        <a:latin typeface="Arial Narrow" pitchFamily="34" charset="0"/>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u="sng" dirty="0">
                          <a:effectLst/>
                          <a:latin typeface="Arial Narrow" pitchFamily="34" charset="0"/>
                        </a:rPr>
                        <a:t>&gt;</a:t>
                      </a:r>
                      <a:r>
                        <a:rPr lang="en-US" sz="2800" b="0" dirty="0">
                          <a:effectLst/>
                          <a:latin typeface="Arial Narrow" pitchFamily="34" charset="0"/>
                        </a:rPr>
                        <a:t> Monthly use</a:t>
                      </a:r>
                      <a:endParaRPr lang="en-US" sz="2800" b="0" dirty="0">
                        <a:solidFill>
                          <a:schemeClr val="tx1"/>
                        </a:solidFill>
                        <a:effectLst/>
                        <a:latin typeface="Arial Narrow" pitchFamily="34" charset="0"/>
                        <a:ea typeface="Times New Roman"/>
                        <a:cs typeface="Calibri" pitchFamily="34" charset="0"/>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800" b="0" dirty="0">
                          <a:effectLst/>
                          <a:latin typeface="Arial Narrow" pitchFamily="34" charset="0"/>
                        </a:rPr>
                        <a:t>90% </a:t>
                      </a:r>
                      <a:endParaRPr lang="en-US" sz="2800" b="0" dirty="0">
                        <a:solidFill>
                          <a:schemeClr val="tx1"/>
                        </a:solidFill>
                        <a:effectLst/>
                        <a:latin typeface="Arial Narrow" pitchFamily="34" charset="0"/>
                        <a:ea typeface="Times New Roman"/>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800" b="0" dirty="0">
                          <a:effectLst/>
                          <a:latin typeface="Arial Narrow" pitchFamily="34" charset="0"/>
                        </a:rPr>
                        <a:t>94%</a:t>
                      </a:r>
                      <a:endParaRPr lang="en-US" sz="2800" b="0" dirty="0">
                        <a:solidFill>
                          <a:schemeClr val="tx1"/>
                        </a:solidFill>
                        <a:effectLst/>
                        <a:latin typeface="Arial Narrow" pitchFamily="34" charset="0"/>
                        <a:ea typeface="Times New Roman"/>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08513">
                <a:tc>
                  <a:txBody>
                    <a:bodyPr/>
                    <a:lstStyle/>
                    <a:p>
                      <a:pPr marL="0" marR="0" algn="l">
                        <a:spcBef>
                          <a:spcPts val="0"/>
                        </a:spcBef>
                        <a:spcAft>
                          <a:spcPts val="0"/>
                        </a:spcAft>
                      </a:pPr>
                      <a:r>
                        <a:rPr lang="en-US" sz="2800" b="0" dirty="0">
                          <a:effectLst/>
                          <a:latin typeface="Arial Narrow" pitchFamily="34" charset="0"/>
                        </a:rPr>
                        <a:t>Severe SUD</a:t>
                      </a:r>
                      <a:endParaRPr lang="en-US" sz="2800" b="0" dirty="0">
                        <a:solidFill>
                          <a:schemeClr val="tx1"/>
                        </a:solidFill>
                        <a:effectLst/>
                        <a:latin typeface="Arial Narrow" pitchFamily="34" charset="0"/>
                        <a:ea typeface="Times New Roman"/>
                        <a:cs typeface="Calibri" pitchFamily="34" charset="0"/>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u="sng" dirty="0">
                          <a:effectLst/>
                          <a:latin typeface="Arial Narrow" pitchFamily="34" charset="0"/>
                        </a:rPr>
                        <a:t>&gt;</a:t>
                      </a:r>
                      <a:r>
                        <a:rPr lang="en-US" sz="2800" b="0" dirty="0">
                          <a:effectLst/>
                          <a:latin typeface="Arial Narrow" pitchFamily="34" charset="0"/>
                        </a:rPr>
                        <a:t> Weekly use</a:t>
                      </a:r>
                      <a:endParaRPr lang="en-US" sz="2800" b="0" dirty="0">
                        <a:solidFill>
                          <a:schemeClr val="tx1"/>
                        </a:solidFill>
                        <a:effectLst/>
                        <a:latin typeface="Arial Narrow" pitchFamily="34" charset="0"/>
                        <a:ea typeface="Times New Roman"/>
                        <a:cs typeface="Calibri" pitchFamily="34" charset="0"/>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b="0" dirty="0">
                          <a:effectLst/>
                          <a:latin typeface="Arial Narrow" pitchFamily="34" charset="0"/>
                        </a:rPr>
                        <a:t>100%</a:t>
                      </a:r>
                      <a:endParaRPr lang="en-US" sz="2800" b="0" dirty="0">
                        <a:solidFill>
                          <a:schemeClr val="tx1"/>
                        </a:solidFill>
                        <a:effectLst/>
                        <a:latin typeface="Arial Narrow" pitchFamily="34" charset="0"/>
                        <a:ea typeface="Times New Roman"/>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b="0" dirty="0">
                          <a:effectLst/>
                          <a:latin typeface="Arial Narrow" pitchFamily="34" charset="0"/>
                        </a:rPr>
                        <a:t>94%</a:t>
                      </a:r>
                      <a:endParaRPr lang="en-US" sz="2800" b="0" dirty="0">
                        <a:solidFill>
                          <a:schemeClr val="tx1"/>
                        </a:solidFill>
                        <a:effectLst/>
                        <a:latin typeface="Arial Narrow" pitchFamily="34" charset="0"/>
                        <a:ea typeface="Times New Roman"/>
                      </a:endParaRPr>
                    </a:p>
                  </a:txBody>
                  <a:tcPr marL="60958" marR="60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3271" name="TextBox 7"/>
          <p:cNvSpPr txBox="1">
            <a:spLocks noChangeArrowheads="1"/>
          </p:cNvSpPr>
          <p:nvPr/>
        </p:nvSpPr>
        <p:spPr bwMode="auto">
          <a:xfrm>
            <a:off x="96389" y="1215242"/>
            <a:ext cx="8974667" cy="400110"/>
          </a:xfrm>
          <a:prstGeom prst="rect">
            <a:avLst/>
          </a:prstGeom>
          <a:noFill/>
          <a:ln w="9525">
            <a:noFill/>
            <a:miter lim="800000"/>
            <a:headEnd/>
            <a:tailEnd/>
          </a:ln>
        </p:spPr>
        <p:txBody>
          <a:bodyPr>
            <a:spAutoFit/>
          </a:bodyPr>
          <a:lstStyle/>
          <a:p>
            <a:r>
              <a:rPr lang="en-US" sz="2000" dirty="0">
                <a:solidFill>
                  <a:prstClr val="black"/>
                </a:solidFill>
                <a:latin typeface="Arial Narrow" pitchFamily="34" charset="0"/>
                <a:cs typeface="MS PGothic"/>
              </a:rPr>
              <a:t>CIDI-SAM interview vs. screen frequency item for detecting a substance use disorder; N=215.</a:t>
            </a:r>
          </a:p>
        </p:txBody>
      </p:sp>
      <p:sp>
        <p:nvSpPr>
          <p:cNvPr id="5" name="Text Box 6"/>
          <p:cNvSpPr txBox="1">
            <a:spLocks noChangeArrowheads="1"/>
          </p:cNvSpPr>
          <p:nvPr/>
        </p:nvSpPr>
        <p:spPr bwMode="auto">
          <a:xfrm>
            <a:off x="0" y="6019810"/>
            <a:ext cx="8669867" cy="203133"/>
          </a:xfrm>
          <a:prstGeom prst="rect">
            <a:avLst/>
          </a:prstGeom>
          <a:noFill/>
          <a:ln w="9525">
            <a:noFill/>
            <a:miter lim="800000"/>
            <a:headEnd/>
            <a:tailEnd/>
          </a:ln>
        </p:spPr>
        <p:txBody>
          <a:bodyPr>
            <a:spAutoFit/>
          </a:bodyPr>
          <a:lstStyle/>
          <a:p>
            <a:pPr eaLnBrk="0" hangingPunct="0">
              <a:lnSpc>
                <a:spcPct val="90000"/>
              </a:lnSpc>
              <a:spcBef>
                <a:spcPct val="50000"/>
              </a:spcBef>
            </a:pPr>
            <a:r>
              <a:rPr lang="en-US" sz="800" dirty="0">
                <a:solidFill>
                  <a:srgbClr val="211E0E"/>
                </a:solidFill>
                <a:latin typeface="+mj-lt"/>
                <a:cs typeface="MS PGothic"/>
              </a:rPr>
              <a:t>Levy, S. Ziemnik, R., Shrier, L., Sherritt, L., Spalding, A. (2013). Using a brief assessment tool to identify substance use disorders in teens. AMERSA 37th Annual National Conference, Bethesda, MD.</a:t>
            </a:r>
          </a:p>
        </p:txBody>
      </p:sp>
      <p:sp>
        <p:nvSpPr>
          <p:cNvPr id="2" name="Title 1"/>
          <p:cNvSpPr>
            <a:spLocks noGrp="1"/>
          </p:cNvSpPr>
          <p:nvPr>
            <p:ph type="title"/>
          </p:nvPr>
        </p:nvSpPr>
        <p:spPr/>
        <p:txBody>
          <a:bodyPr>
            <a:normAutofit/>
          </a:bodyPr>
          <a:lstStyle/>
          <a:p>
            <a:r>
              <a:rPr lang="en-US" dirty="0">
                <a:latin typeface="+mn-lt"/>
                <a:ea typeface="ＭＳ Ｐゴシック" charset="0"/>
              </a:rPr>
              <a:t>Sensitivity/Specificity of S2BI</a:t>
            </a:r>
            <a:endParaRPr lang="en-US" dirty="0">
              <a:latin typeface="+mn-lt"/>
            </a:endParaRPr>
          </a:p>
        </p:txBody>
      </p:sp>
    </p:spTree>
    <p:extLst>
      <p:ext uri="{BB962C8B-B14F-4D97-AF65-F5344CB8AC3E}">
        <p14:creationId xmlns:p14="http://schemas.microsoft.com/office/powerpoint/2010/main" val="36964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91868"/>
          <a:ext cx="8982342" cy="5873043"/>
        </p:xfrm>
        <a:graphic>
          <a:graphicData uri="http://schemas.openxmlformats.org/drawingml/2006/table">
            <a:tbl>
              <a:tblPr firstRow="1" bandRow="1">
                <a:tableStyleId>{5C22544A-7EE6-4342-B048-85BDC9FD1C3A}</a:tableStyleId>
              </a:tblPr>
              <a:tblGrid>
                <a:gridCol w="728299">
                  <a:extLst>
                    <a:ext uri="{9D8B030D-6E8A-4147-A177-3AD203B41FA5}">
                      <a16:colId xmlns:a16="http://schemas.microsoft.com/office/drawing/2014/main" val="20000"/>
                    </a:ext>
                  </a:extLst>
                </a:gridCol>
                <a:gridCol w="5867824">
                  <a:extLst>
                    <a:ext uri="{9D8B030D-6E8A-4147-A177-3AD203B41FA5}">
                      <a16:colId xmlns:a16="http://schemas.microsoft.com/office/drawing/2014/main" val="20001"/>
                    </a:ext>
                  </a:extLst>
                </a:gridCol>
                <a:gridCol w="2386219">
                  <a:extLst>
                    <a:ext uri="{9D8B030D-6E8A-4147-A177-3AD203B41FA5}">
                      <a16:colId xmlns:a16="http://schemas.microsoft.com/office/drawing/2014/main" val="20002"/>
                    </a:ext>
                  </a:extLst>
                </a:gridCol>
              </a:tblGrid>
              <a:tr h="520856">
                <a:tc gridSpan="3">
                  <a:txBody>
                    <a:bodyPr/>
                    <a:lstStyle/>
                    <a:p>
                      <a:r>
                        <a:rPr lang="en-US" sz="2800" dirty="0"/>
                        <a:t>DSM-5 Criteria for Substance</a:t>
                      </a:r>
                      <a:r>
                        <a:rPr lang="en-US" sz="2800" baseline="0" dirty="0"/>
                        <a:t> Use Disorders</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94396">
                <a:tc>
                  <a:txBody>
                    <a:bodyPr/>
                    <a:lstStyle/>
                    <a:p>
                      <a:pPr algn="ctr"/>
                      <a:r>
                        <a:rPr lang="en-US" sz="1800" b="0" dirty="0"/>
                        <a:t>1</a:t>
                      </a:r>
                    </a:p>
                  </a:txBody>
                  <a:tcPr anchor="ctr"/>
                </a:tc>
                <a:tc>
                  <a:txBody>
                    <a:bodyPr/>
                    <a:lstStyle/>
                    <a:p>
                      <a:r>
                        <a:rPr lang="en-US" sz="1800" b="0" dirty="0"/>
                        <a:t>Use in larger amounts or for longer periods of time than intended</a:t>
                      </a:r>
                    </a:p>
                  </a:txBody>
                  <a:tcPr anchor="ctr"/>
                </a:tc>
                <a:tc rowSpan="11">
                  <a:txBody>
                    <a:bodyPr/>
                    <a:lstStyle/>
                    <a:p>
                      <a:pPr>
                        <a:lnSpc>
                          <a:spcPct val="150000"/>
                        </a:lnSpc>
                        <a:defRPr/>
                      </a:pPr>
                      <a:r>
                        <a:rPr lang="en-US" altLang="en-US" sz="1800" b="0" dirty="0">
                          <a:solidFill>
                            <a:schemeClr val="tx1"/>
                          </a:solidFill>
                          <a:cs typeface="Calibri" pitchFamily="34" charset="0"/>
                        </a:rPr>
                        <a:t>Severity is designated according to the number of symptoms endorsed: </a:t>
                      </a:r>
                    </a:p>
                    <a:p>
                      <a:pPr marL="285750" indent="-285750">
                        <a:lnSpc>
                          <a:spcPct val="150000"/>
                        </a:lnSpc>
                        <a:buFont typeface="Arial" pitchFamily="34" charset="0"/>
                        <a:buChar char="•"/>
                        <a:defRPr/>
                      </a:pPr>
                      <a:r>
                        <a:rPr lang="en-US" altLang="en-US" sz="1800" b="0" dirty="0">
                          <a:solidFill>
                            <a:schemeClr val="tx1"/>
                          </a:solidFill>
                          <a:cs typeface="Calibri" pitchFamily="34" charset="0"/>
                        </a:rPr>
                        <a:t>0 - 1: No diagnosis</a:t>
                      </a:r>
                    </a:p>
                    <a:p>
                      <a:pPr marL="285750" indent="-285750">
                        <a:lnSpc>
                          <a:spcPct val="150000"/>
                        </a:lnSpc>
                        <a:buFont typeface="Arial" pitchFamily="34" charset="0"/>
                        <a:buChar char="•"/>
                        <a:defRPr/>
                      </a:pPr>
                      <a:r>
                        <a:rPr lang="en-US" altLang="en-US" sz="1800" b="0" dirty="0">
                          <a:solidFill>
                            <a:schemeClr val="tx1"/>
                          </a:solidFill>
                          <a:cs typeface="Calibri" pitchFamily="34" charset="0"/>
                        </a:rPr>
                        <a:t>2 - 3: mild SUD</a:t>
                      </a:r>
                    </a:p>
                    <a:p>
                      <a:pPr marL="285750" indent="-285750">
                        <a:lnSpc>
                          <a:spcPct val="150000"/>
                        </a:lnSpc>
                        <a:buFont typeface="Arial" pitchFamily="34" charset="0"/>
                        <a:buChar char="•"/>
                        <a:defRPr/>
                      </a:pPr>
                      <a:r>
                        <a:rPr lang="en-US" altLang="en-US" sz="1800" b="0" dirty="0">
                          <a:solidFill>
                            <a:schemeClr val="tx1"/>
                          </a:solidFill>
                          <a:cs typeface="Calibri" pitchFamily="34" charset="0"/>
                        </a:rPr>
                        <a:t>4 -5 : moderate SUD</a:t>
                      </a:r>
                    </a:p>
                    <a:p>
                      <a:pPr marL="285750" indent="-285750">
                        <a:lnSpc>
                          <a:spcPct val="150000"/>
                        </a:lnSpc>
                        <a:buFont typeface="Arial" pitchFamily="34" charset="0"/>
                        <a:buChar char="•"/>
                        <a:defRPr/>
                      </a:pPr>
                      <a:r>
                        <a:rPr lang="en-US" altLang="en-US" sz="1800" b="0" dirty="0">
                          <a:solidFill>
                            <a:schemeClr val="tx1"/>
                          </a:solidFill>
                          <a:cs typeface="Calibri" pitchFamily="34" charset="0"/>
                        </a:rPr>
                        <a:t>6 or more: Severe SUD</a:t>
                      </a:r>
                    </a:p>
                    <a:p>
                      <a:endParaRPr lang="en-US" sz="1800" b="0" dirty="0"/>
                    </a:p>
                  </a:txBody>
                  <a:tcPr anchor="ctr"/>
                </a:tc>
                <a:extLst>
                  <a:ext uri="{0D108BD9-81ED-4DB2-BD59-A6C34878D82A}">
                    <a16:rowId xmlns:a16="http://schemas.microsoft.com/office/drawing/2014/main" val="10001"/>
                  </a:ext>
                </a:extLst>
              </a:tr>
              <a:tr h="376217">
                <a:tc>
                  <a:txBody>
                    <a:bodyPr/>
                    <a:lstStyle/>
                    <a:p>
                      <a:pPr algn="ctr"/>
                      <a:r>
                        <a:rPr lang="en-US" sz="1800" b="0" dirty="0"/>
                        <a:t>2</a:t>
                      </a:r>
                    </a:p>
                  </a:txBody>
                  <a:tcPr anchor="ctr"/>
                </a:tc>
                <a:tc>
                  <a:txBody>
                    <a:bodyPr/>
                    <a:lstStyle/>
                    <a:p>
                      <a:r>
                        <a:rPr lang="en-US" sz="1800" b="0" dirty="0"/>
                        <a:t>Persistent desire</a:t>
                      </a:r>
                      <a:r>
                        <a:rPr lang="en-US" sz="1800" b="0" baseline="0" dirty="0"/>
                        <a:t> or u</a:t>
                      </a:r>
                      <a:r>
                        <a:rPr lang="en-US" sz="1800" b="0" dirty="0"/>
                        <a:t>nsuccessful efforts to cut down or quit. </a:t>
                      </a:r>
                    </a:p>
                  </a:txBody>
                  <a:tcPr anchor="ctr"/>
                </a:tc>
                <a:tc vMerge="1">
                  <a:txBody>
                    <a:bodyPr/>
                    <a:lstStyle/>
                    <a:p>
                      <a:endParaRPr lang="en-US" sz="1600" dirty="0"/>
                    </a:p>
                  </a:txBody>
                  <a:tcPr/>
                </a:tc>
                <a:extLst>
                  <a:ext uri="{0D108BD9-81ED-4DB2-BD59-A6C34878D82A}">
                    <a16:rowId xmlns:a16="http://schemas.microsoft.com/office/drawing/2014/main" val="10002"/>
                  </a:ext>
                </a:extLst>
              </a:tr>
              <a:tr h="594396">
                <a:tc>
                  <a:txBody>
                    <a:bodyPr/>
                    <a:lstStyle/>
                    <a:p>
                      <a:pPr algn="ctr"/>
                      <a:r>
                        <a:rPr lang="en-US" sz="1800" b="0" dirty="0"/>
                        <a:t>3</a:t>
                      </a:r>
                    </a:p>
                  </a:txBody>
                  <a:tcPr anchor="ctr"/>
                </a:tc>
                <a:tc>
                  <a:txBody>
                    <a:bodyPr/>
                    <a:lstStyle/>
                    <a:p>
                      <a:r>
                        <a:rPr lang="en-US" sz="1800" b="0" dirty="0"/>
                        <a:t>Excessive time spent using, recovering from use,</a:t>
                      </a:r>
                      <a:r>
                        <a:rPr lang="en-US" sz="1800" b="0" baseline="0" dirty="0"/>
                        <a:t> or trying to obtain substance</a:t>
                      </a:r>
                      <a:endParaRPr lang="en-US" sz="1800" b="0" dirty="0"/>
                    </a:p>
                  </a:txBody>
                  <a:tcPr anchor="ctr"/>
                </a:tc>
                <a:tc vMerge="1">
                  <a:txBody>
                    <a:bodyPr/>
                    <a:lstStyle/>
                    <a:p>
                      <a:endParaRPr lang="en-US" sz="1600" dirty="0"/>
                    </a:p>
                  </a:txBody>
                  <a:tcPr/>
                </a:tc>
                <a:extLst>
                  <a:ext uri="{0D108BD9-81ED-4DB2-BD59-A6C34878D82A}">
                    <a16:rowId xmlns:a16="http://schemas.microsoft.com/office/drawing/2014/main" val="10003"/>
                  </a:ext>
                </a:extLst>
              </a:tr>
              <a:tr h="402194">
                <a:tc>
                  <a:txBody>
                    <a:bodyPr/>
                    <a:lstStyle/>
                    <a:p>
                      <a:pPr algn="ctr"/>
                      <a:r>
                        <a:rPr lang="en-US" sz="1800" b="0" dirty="0"/>
                        <a:t>4</a:t>
                      </a:r>
                    </a:p>
                  </a:txBody>
                  <a:tcPr anchor="ctr"/>
                </a:tc>
                <a:tc>
                  <a:txBody>
                    <a:bodyPr/>
                    <a:lstStyle/>
                    <a:p>
                      <a:r>
                        <a:rPr lang="en-US" sz="1800" b="0" dirty="0"/>
                        <a:t>Craving</a:t>
                      </a:r>
                    </a:p>
                  </a:txBody>
                  <a:tcPr anchor="ctr"/>
                </a:tc>
                <a:tc vMerge="1">
                  <a:txBody>
                    <a:bodyPr/>
                    <a:lstStyle/>
                    <a:p>
                      <a:endParaRPr lang="en-US" sz="1600" dirty="0"/>
                    </a:p>
                  </a:txBody>
                  <a:tcPr/>
                </a:tc>
                <a:extLst>
                  <a:ext uri="{0D108BD9-81ED-4DB2-BD59-A6C34878D82A}">
                    <a16:rowId xmlns:a16="http://schemas.microsoft.com/office/drawing/2014/main" val="10004"/>
                  </a:ext>
                </a:extLst>
              </a:tr>
              <a:tr h="364363">
                <a:tc>
                  <a:txBody>
                    <a:bodyPr/>
                    <a:lstStyle/>
                    <a:p>
                      <a:pPr algn="ctr"/>
                      <a:r>
                        <a:rPr lang="en-US" sz="1800" b="0" dirty="0"/>
                        <a:t>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Failure to fulfill major obligations</a:t>
                      </a:r>
                    </a:p>
                  </a:txBody>
                  <a:tcPr anchor="ctr"/>
                </a:tc>
                <a:tc vMerge="1">
                  <a:txBody>
                    <a:bodyPr/>
                    <a:lstStyle/>
                    <a:p>
                      <a:endParaRPr lang="en-US" sz="1600" dirty="0"/>
                    </a:p>
                  </a:txBody>
                  <a:tcPr/>
                </a:tc>
                <a:extLst>
                  <a:ext uri="{0D108BD9-81ED-4DB2-BD59-A6C34878D82A}">
                    <a16:rowId xmlns:a16="http://schemas.microsoft.com/office/drawing/2014/main" val="10005"/>
                  </a:ext>
                </a:extLst>
              </a:tr>
              <a:tr h="402194">
                <a:tc>
                  <a:txBody>
                    <a:bodyPr/>
                    <a:lstStyle/>
                    <a:p>
                      <a:pPr algn="ctr"/>
                      <a:r>
                        <a:rPr lang="en-US" sz="1800" b="0" dirty="0"/>
                        <a:t>6</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Continued use despite social</a:t>
                      </a:r>
                      <a:r>
                        <a:rPr lang="en-US" sz="1800" b="0" baseline="0" dirty="0"/>
                        <a:t> or interpersonal problems</a:t>
                      </a:r>
                      <a:endParaRPr lang="en-US" sz="1800" b="0" dirty="0"/>
                    </a:p>
                  </a:txBody>
                  <a:tcPr anchor="ctr"/>
                </a:tc>
                <a:tc vMerge="1">
                  <a:txBody>
                    <a:bodyPr/>
                    <a:lstStyle/>
                    <a:p>
                      <a:endParaRPr lang="en-US" sz="1600" dirty="0"/>
                    </a:p>
                  </a:txBody>
                  <a:tcPr/>
                </a:tc>
                <a:extLst>
                  <a:ext uri="{0D108BD9-81ED-4DB2-BD59-A6C34878D82A}">
                    <a16:rowId xmlns:a16="http://schemas.microsoft.com/office/drawing/2014/main" val="10006"/>
                  </a:ext>
                </a:extLst>
              </a:tr>
              <a:tr h="402194">
                <a:tc>
                  <a:txBody>
                    <a:bodyPr/>
                    <a:lstStyle/>
                    <a:p>
                      <a:pPr algn="ctr"/>
                      <a:r>
                        <a:rPr lang="en-US" sz="1800" b="0" dirty="0"/>
                        <a:t>7</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Important activities given up</a:t>
                      </a:r>
                      <a:r>
                        <a:rPr lang="en-US" sz="1800" b="0" baseline="0" dirty="0"/>
                        <a:t> or reduced</a:t>
                      </a:r>
                      <a:endParaRPr lang="en-US" sz="1800" b="0" dirty="0"/>
                    </a:p>
                  </a:txBody>
                  <a:tcPr anchor="ctr"/>
                </a:tc>
                <a:tc vMerge="1">
                  <a:txBody>
                    <a:bodyPr/>
                    <a:lstStyle/>
                    <a:p>
                      <a:endParaRPr lang="en-US" sz="1600" dirty="0"/>
                    </a:p>
                  </a:txBody>
                  <a:tcPr/>
                </a:tc>
                <a:extLst>
                  <a:ext uri="{0D108BD9-81ED-4DB2-BD59-A6C34878D82A}">
                    <a16:rowId xmlns:a16="http://schemas.microsoft.com/office/drawing/2014/main" val="10007"/>
                  </a:ext>
                </a:extLst>
              </a:tr>
              <a:tr h="415137">
                <a:tc>
                  <a:txBody>
                    <a:bodyPr/>
                    <a:lstStyle/>
                    <a:p>
                      <a:pPr algn="ctr"/>
                      <a:r>
                        <a:rPr lang="en-US" sz="1800" b="0" dirty="0"/>
                        <a:t>8</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Recurrent use in physically hazardous situations</a:t>
                      </a:r>
                    </a:p>
                  </a:txBody>
                  <a:tcPr anchor="ctr"/>
                </a:tc>
                <a:tc vMerge="1">
                  <a:txBody>
                    <a:bodyPr/>
                    <a:lstStyle/>
                    <a:p>
                      <a:endParaRPr lang="en-US" sz="1600" dirty="0"/>
                    </a:p>
                  </a:txBody>
                  <a:tcPr/>
                </a:tc>
                <a:extLst>
                  <a:ext uri="{0D108BD9-81ED-4DB2-BD59-A6C34878D82A}">
                    <a16:rowId xmlns:a16="http://schemas.microsoft.com/office/drawing/2014/main" val="10008"/>
                  </a:ext>
                </a:extLst>
              </a:tr>
              <a:tr h="594396">
                <a:tc>
                  <a:txBody>
                    <a:bodyPr/>
                    <a:lstStyle/>
                    <a:p>
                      <a:pPr algn="ctr"/>
                      <a:r>
                        <a:rPr lang="en-US" sz="1800" b="0" dirty="0"/>
                        <a:t>9</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Continued use despite knowledge</a:t>
                      </a:r>
                      <a:r>
                        <a:rPr lang="en-US" sz="1800" b="0" baseline="0" dirty="0"/>
                        <a:t> of physical  or psychological </a:t>
                      </a:r>
                      <a:r>
                        <a:rPr lang="en-US" sz="1800" b="0" dirty="0"/>
                        <a:t>problems</a:t>
                      </a:r>
                    </a:p>
                  </a:txBody>
                  <a:tcPr anchor="ctr"/>
                </a:tc>
                <a:tc vMerge="1">
                  <a:txBody>
                    <a:bodyPr/>
                    <a:lstStyle/>
                    <a:p>
                      <a:endParaRPr lang="en-US" sz="1600" dirty="0"/>
                    </a:p>
                  </a:txBody>
                  <a:tcPr/>
                </a:tc>
                <a:extLst>
                  <a:ext uri="{0D108BD9-81ED-4DB2-BD59-A6C34878D82A}">
                    <a16:rowId xmlns:a16="http://schemas.microsoft.com/office/drawing/2014/main" val="10009"/>
                  </a:ext>
                </a:extLst>
              </a:tr>
              <a:tr h="402194">
                <a:tc>
                  <a:txBody>
                    <a:bodyPr/>
                    <a:lstStyle/>
                    <a:p>
                      <a:pPr algn="ctr"/>
                      <a:r>
                        <a:rPr lang="en-US" sz="1800" b="0" dirty="0"/>
                        <a:t>10</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Tolerance</a:t>
                      </a:r>
                    </a:p>
                  </a:txBody>
                  <a:tcPr anchor="ctr"/>
                </a:tc>
                <a:tc vMerge="1">
                  <a:txBody>
                    <a:bodyPr/>
                    <a:lstStyle/>
                    <a:p>
                      <a:endParaRPr lang="en-US" sz="1600" dirty="0"/>
                    </a:p>
                  </a:txBody>
                  <a:tcPr/>
                </a:tc>
                <a:extLst>
                  <a:ext uri="{0D108BD9-81ED-4DB2-BD59-A6C34878D82A}">
                    <a16:rowId xmlns:a16="http://schemas.microsoft.com/office/drawing/2014/main" val="10010"/>
                  </a:ext>
                </a:extLst>
              </a:tr>
              <a:tr h="402194">
                <a:tc>
                  <a:txBody>
                    <a:bodyPr/>
                    <a:lstStyle/>
                    <a:p>
                      <a:pPr algn="ctr"/>
                      <a:r>
                        <a:rPr lang="en-US" sz="1800" b="0" dirty="0"/>
                        <a:t>11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Withdrawal</a:t>
                      </a:r>
                    </a:p>
                  </a:txBody>
                  <a:tcPr anchor="ctr"/>
                </a:tc>
                <a:tc vMerge="1">
                  <a:txBody>
                    <a:bodyPr/>
                    <a:lstStyle/>
                    <a:p>
                      <a:endParaRPr lang="en-US" sz="1600" dirty="0"/>
                    </a:p>
                  </a:txBody>
                  <a:tcPr/>
                </a:tc>
                <a:extLst>
                  <a:ext uri="{0D108BD9-81ED-4DB2-BD59-A6C34878D82A}">
                    <a16:rowId xmlns:a16="http://schemas.microsoft.com/office/drawing/2014/main" val="10011"/>
                  </a:ext>
                </a:extLst>
              </a:tr>
            </a:tbl>
          </a:graphicData>
        </a:graphic>
      </p:graphicFrame>
      <p:sp>
        <p:nvSpPr>
          <p:cNvPr id="4" name="TextBox 3"/>
          <p:cNvSpPr txBox="1"/>
          <p:nvPr/>
        </p:nvSpPr>
        <p:spPr>
          <a:xfrm>
            <a:off x="0" y="5795022"/>
            <a:ext cx="8763000" cy="215444"/>
          </a:xfrm>
          <a:prstGeom prst="rect">
            <a:avLst/>
          </a:prstGeom>
          <a:noFill/>
        </p:spPr>
        <p:txBody>
          <a:bodyPr wrap="square" rtlCol="0">
            <a:spAutoFit/>
          </a:bodyPr>
          <a:lstStyle/>
          <a:p>
            <a:r>
              <a:rPr lang="en-US" altLang="en-US" sz="800" dirty="0">
                <a:solidFill>
                  <a:srgbClr val="333333"/>
                </a:solidFill>
                <a:cs typeface="Arial" pitchFamily="34" charset="0"/>
              </a:rPr>
              <a:t>American Psychiatric Association. (2013). </a:t>
            </a:r>
            <a:r>
              <a:rPr lang="en-US" altLang="en-US" sz="800" i="1" dirty="0">
                <a:solidFill>
                  <a:srgbClr val="333333"/>
                </a:solidFill>
                <a:cs typeface="Arial" pitchFamily="34" charset="0"/>
              </a:rPr>
              <a:t>Diagnostic and statistical manual of mental disorders</a:t>
            </a:r>
            <a:r>
              <a:rPr lang="en-US" altLang="en-US" sz="800" dirty="0">
                <a:solidFill>
                  <a:srgbClr val="333333"/>
                </a:solidFill>
                <a:cs typeface="Arial" pitchFamily="34" charset="0"/>
              </a:rPr>
              <a:t> (5th ed.). Arlington, VA: American Psychiatric Publishing.</a:t>
            </a:r>
            <a:r>
              <a:rPr lang="en-US" altLang="en-US" sz="800" dirty="0">
                <a:solidFill>
                  <a:prstClr val="black"/>
                </a:solidFill>
                <a:cs typeface="Arial" pitchFamily="34" charset="0"/>
              </a:rPr>
              <a:t> </a:t>
            </a:r>
          </a:p>
        </p:txBody>
      </p:sp>
    </p:spTree>
    <p:extLst>
      <p:ext uri="{BB962C8B-B14F-4D97-AF65-F5344CB8AC3E}">
        <p14:creationId xmlns:p14="http://schemas.microsoft.com/office/powerpoint/2010/main" val="359059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Shape 728"/>
          <p:cNvPicPr preferRelativeResize="0"/>
          <p:nvPr/>
        </p:nvPicPr>
        <p:blipFill rotWithShape="1">
          <a:blip r:embed="rId3">
            <a:alphaModFix/>
          </a:blip>
          <a:srcRect l="3387" t="5516" r="5339"/>
          <a:stretch/>
        </p:blipFill>
        <p:spPr>
          <a:xfrm rot="10800000">
            <a:off x="4978403" y="1657349"/>
            <a:ext cx="4165597" cy="3600450"/>
          </a:xfrm>
          <a:prstGeom prst="rect">
            <a:avLst/>
          </a:prstGeom>
          <a:noFill/>
          <a:ln>
            <a:noFill/>
          </a:ln>
        </p:spPr>
      </p:pic>
      <p:graphicFrame>
        <p:nvGraphicFramePr>
          <p:cNvPr id="729" name="Shape 729"/>
          <p:cNvGraphicFramePr/>
          <p:nvPr/>
        </p:nvGraphicFramePr>
        <p:xfrm>
          <a:off x="69908" y="1015511"/>
          <a:ext cx="5111700" cy="4242275"/>
        </p:xfrm>
        <a:graphic>
          <a:graphicData uri="http://schemas.openxmlformats.org/drawingml/2006/table">
            <a:tbl>
              <a:tblPr firstRow="1" bandRow="1">
                <a:noFill/>
              </a:tblPr>
              <a:tblGrid>
                <a:gridCol w="2597092">
                  <a:extLst>
                    <a:ext uri="{9D8B030D-6E8A-4147-A177-3AD203B41FA5}">
                      <a16:colId xmlns:a16="http://schemas.microsoft.com/office/drawing/2014/main" val="20000"/>
                    </a:ext>
                  </a:extLst>
                </a:gridCol>
                <a:gridCol w="2514608">
                  <a:extLst>
                    <a:ext uri="{9D8B030D-6E8A-4147-A177-3AD203B41FA5}">
                      <a16:colId xmlns:a16="http://schemas.microsoft.com/office/drawing/2014/main" val="20001"/>
                    </a:ext>
                  </a:extLst>
                </a:gridCol>
              </a:tblGrid>
              <a:tr h="992300">
                <a:tc gridSpan="2">
                  <a:txBody>
                    <a:bodyPr/>
                    <a:lstStyle/>
                    <a:p>
                      <a:pPr marL="0" marR="0" lvl="0" indent="0" algn="ctr" rtl="0">
                        <a:lnSpc>
                          <a:spcPct val="100000"/>
                        </a:lnSpc>
                        <a:spcBef>
                          <a:spcPts val="0"/>
                        </a:spcBef>
                        <a:spcAft>
                          <a:spcPts val="0"/>
                        </a:spcAft>
                        <a:buClr>
                          <a:schemeClr val="lt1"/>
                        </a:buClr>
                        <a:buSzPct val="25000"/>
                        <a:buFont typeface="Arial"/>
                        <a:buNone/>
                      </a:pPr>
                      <a:r>
                        <a:rPr lang="en" sz="2100" b="1" u="none" strike="noStrike" cap="none" dirty="0">
                          <a:solidFill>
                            <a:schemeClr val="lt1"/>
                          </a:solidFill>
                          <a:latin typeface="Arial"/>
                          <a:ea typeface="Arial"/>
                          <a:cs typeface="Arial"/>
                          <a:sym typeface="Arial"/>
                        </a:rPr>
                        <a:t>S2BI</a:t>
                      </a:r>
                    </a:p>
                    <a:p>
                      <a:pPr marL="0" marR="0" lvl="0" indent="0" algn="ctr" rtl="0">
                        <a:lnSpc>
                          <a:spcPct val="100000"/>
                        </a:lnSpc>
                        <a:spcBef>
                          <a:spcPts val="0"/>
                        </a:spcBef>
                        <a:spcAft>
                          <a:spcPts val="0"/>
                        </a:spcAft>
                        <a:buClr>
                          <a:schemeClr val="lt1"/>
                        </a:buClr>
                        <a:buSzPct val="25000"/>
                        <a:buFont typeface="Arial"/>
                        <a:buNone/>
                      </a:pPr>
                      <a:r>
                        <a:rPr lang="en" sz="1800" u="none" strike="noStrike" cap="none" dirty="0">
                          <a:solidFill>
                            <a:schemeClr val="lt1"/>
                          </a:solidFill>
                          <a:latin typeface="Arial"/>
                          <a:ea typeface="Arial"/>
                          <a:cs typeface="Arial"/>
                          <a:sym typeface="Arial"/>
                        </a:rPr>
                        <a:t>In the past year, how many times have you used</a:t>
                      </a:r>
                    </a:p>
                  </a:txBody>
                  <a:tcPr marL="91450" marR="9145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3249975">
                <a:tc>
                  <a:txBody>
                    <a:bodyPr/>
                    <a:lstStyle/>
                    <a:p>
                      <a:pPr marL="215900" marR="0" lvl="0" indent="-215900" algn="l" rtl="0">
                        <a:lnSpc>
                          <a:spcPct val="100000"/>
                        </a:lnSpc>
                        <a:spcBef>
                          <a:spcPts val="0"/>
                        </a:spcBef>
                        <a:spcAft>
                          <a:spcPts val="0"/>
                        </a:spcAft>
                        <a:buClr>
                          <a:schemeClr val="dk1"/>
                        </a:buClr>
                        <a:buSzPct val="25000"/>
                        <a:buFont typeface="Arial"/>
                        <a:buNone/>
                      </a:pPr>
                      <a:endParaRPr sz="5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700" b="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2100" b="0" u="none" strike="noStrike" cap="none" dirty="0">
                          <a:solidFill>
                            <a:schemeClr val="dk1"/>
                          </a:solidFill>
                          <a:latin typeface="Arial"/>
                          <a:ea typeface="Arial"/>
                          <a:cs typeface="Arial"/>
                          <a:sym typeface="Arial"/>
                        </a:rPr>
                        <a:t>Tobacco/</a:t>
                      </a:r>
                      <a:r>
                        <a:rPr lang="en-US" sz="2100" kern="1200" dirty="0">
                          <a:solidFill>
                            <a:schemeClr val="tx1"/>
                          </a:solidFill>
                          <a:effectLst/>
                          <a:latin typeface="Arial" panose="020B0604020202020204" pitchFamily="34" charset="0"/>
                          <a:ea typeface="+mn-ea"/>
                          <a:cs typeface="Arial" panose="020B0604020202020204" pitchFamily="34" charset="0"/>
                        </a:rPr>
                        <a:t>Nicotine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a:solidFill>
                            <a:schemeClr val="tx1"/>
                          </a:solidFill>
                          <a:effectLst/>
                          <a:latin typeface="Arial" panose="020B0604020202020204" pitchFamily="34" charset="0"/>
                          <a:ea typeface="+mn-ea"/>
                          <a:cs typeface="Arial" panose="020B0604020202020204" pitchFamily="34" charset="0"/>
                        </a:rPr>
                        <a:t>(such as cigarettes, e-cigarettes, “vapes”)</a:t>
                      </a:r>
                      <a:endParaRPr lang="en" sz="18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215900" marR="0" lvl="0" indent="-215900" algn="l" rtl="0">
                        <a:lnSpc>
                          <a:spcPct val="100000"/>
                        </a:lnSpc>
                        <a:spcBef>
                          <a:spcPts val="0"/>
                        </a:spcBef>
                        <a:spcAft>
                          <a:spcPts val="0"/>
                        </a:spcAft>
                        <a:buClr>
                          <a:schemeClr val="dk1"/>
                        </a:buClr>
                        <a:buSzPct val="25000"/>
                        <a:buFont typeface="Arial"/>
                        <a:buNone/>
                      </a:pPr>
                      <a:endParaRPr sz="700" b="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2100" b="0" u="none" strike="noStrike" cap="none" dirty="0">
                          <a:solidFill>
                            <a:schemeClr val="dk1"/>
                          </a:solidFill>
                          <a:latin typeface="Arial"/>
                          <a:ea typeface="Arial"/>
                          <a:cs typeface="Arial"/>
                          <a:sym typeface="Arial"/>
                        </a:rPr>
                        <a:t>Alcohol?</a:t>
                      </a:r>
                    </a:p>
                    <a:p>
                      <a:pPr marL="215900" marR="0" lvl="0" indent="-215900" algn="l" rtl="0">
                        <a:lnSpc>
                          <a:spcPct val="100000"/>
                        </a:lnSpc>
                        <a:spcBef>
                          <a:spcPts val="0"/>
                        </a:spcBef>
                        <a:spcAft>
                          <a:spcPts val="0"/>
                        </a:spcAft>
                        <a:buClr>
                          <a:schemeClr val="dk1"/>
                        </a:buClr>
                        <a:buSzPct val="25000"/>
                        <a:buFont typeface="Arial"/>
                        <a:buNone/>
                      </a:pPr>
                      <a:endParaRPr sz="700" b="0" u="none" strike="noStrike" cap="none" dirty="0">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ct val="100000"/>
                        <a:buFont typeface="Arial"/>
                        <a:buChar char="•"/>
                      </a:pPr>
                      <a:r>
                        <a:rPr lang="en" sz="2100" b="0" u="none" strike="noStrike" cap="none" dirty="0">
                          <a:solidFill>
                            <a:schemeClr val="dk1"/>
                          </a:solidFill>
                          <a:latin typeface="Arial"/>
                          <a:ea typeface="Arial"/>
                          <a:cs typeface="Arial"/>
                          <a:sym typeface="Arial"/>
                        </a:rPr>
                        <a:t>Marijuana?</a:t>
                      </a:r>
                    </a:p>
                  </a:txBody>
                  <a:tcPr marL="91450" marR="9145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bl>
          </a:graphicData>
        </a:graphic>
      </p:graphicFrame>
      <p:pic>
        <p:nvPicPr>
          <p:cNvPr id="730" name="Shape 730"/>
          <p:cNvPicPr preferRelativeResize="0"/>
          <p:nvPr/>
        </p:nvPicPr>
        <p:blipFill rotWithShape="1">
          <a:blip r:embed="rId4">
            <a:alphaModFix/>
          </a:blip>
          <a:srcRect l="1461" t="16188" r="78764" b="49188"/>
          <a:stretch/>
        </p:blipFill>
        <p:spPr>
          <a:xfrm>
            <a:off x="2675469" y="2057400"/>
            <a:ext cx="2302933" cy="3028948"/>
          </a:xfrm>
          <a:prstGeom prst="rect">
            <a:avLst/>
          </a:prstGeom>
          <a:solidFill>
            <a:schemeClr val="lt1"/>
          </a:solidFill>
          <a:ln>
            <a:noFill/>
          </a:ln>
        </p:spPr>
      </p:pic>
      <p:cxnSp>
        <p:nvCxnSpPr>
          <p:cNvPr id="731" name="Shape 731"/>
          <p:cNvCxnSpPr/>
          <p:nvPr/>
        </p:nvCxnSpPr>
        <p:spPr>
          <a:xfrm>
            <a:off x="4038600" y="2457450"/>
            <a:ext cx="1007537" cy="0"/>
          </a:xfrm>
          <a:prstGeom prst="straightConnector1">
            <a:avLst/>
          </a:prstGeom>
          <a:noFill/>
          <a:ln w="76200" cap="flat" cmpd="sng">
            <a:solidFill>
              <a:schemeClr val="dk1"/>
            </a:solidFill>
            <a:prstDash val="solid"/>
            <a:round/>
            <a:headEnd type="none" w="med" len="med"/>
            <a:tailEnd type="stealth" w="lg" len="lg"/>
          </a:ln>
        </p:spPr>
      </p:cxnSp>
      <p:cxnSp>
        <p:nvCxnSpPr>
          <p:cNvPr id="732" name="Shape 732"/>
          <p:cNvCxnSpPr/>
          <p:nvPr/>
        </p:nvCxnSpPr>
        <p:spPr>
          <a:xfrm>
            <a:off x="4775201" y="3200400"/>
            <a:ext cx="677336" cy="0"/>
          </a:xfrm>
          <a:prstGeom prst="straightConnector1">
            <a:avLst/>
          </a:prstGeom>
          <a:noFill/>
          <a:ln w="76200" cap="flat" cmpd="sng">
            <a:solidFill>
              <a:schemeClr val="dk1"/>
            </a:solidFill>
            <a:prstDash val="solid"/>
            <a:round/>
            <a:headEnd type="none" w="med" len="med"/>
            <a:tailEnd type="stealth" w="lg" len="lg"/>
          </a:ln>
        </p:spPr>
      </p:cxnSp>
      <p:cxnSp>
        <p:nvCxnSpPr>
          <p:cNvPr id="733" name="Shape 733"/>
          <p:cNvCxnSpPr/>
          <p:nvPr/>
        </p:nvCxnSpPr>
        <p:spPr>
          <a:xfrm>
            <a:off x="4267200" y="3943350"/>
            <a:ext cx="1727201" cy="0"/>
          </a:xfrm>
          <a:prstGeom prst="straightConnector1">
            <a:avLst/>
          </a:prstGeom>
          <a:noFill/>
          <a:ln w="76200" cap="flat" cmpd="sng">
            <a:solidFill>
              <a:schemeClr val="dk1"/>
            </a:solidFill>
            <a:prstDash val="solid"/>
            <a:round/>
            <a:headEnd type="none" w="med" len="med"/>
            <a:tailEnd type="stealth" w="lg" len="lg"/>
          </a:ln>
        </p:spPr>
      </p:cxnSp>
      <p:cxnSp>
        <p:nvCxnSpPr>
          <p:cNvPr id="734" name="Shape 734"/>
          <p:cNvCxnSpPr/>
          <p:nvPr/>
        </p:nvCxnSpPr>
        <p:spPr>
          <a:xfrm>
            <a:off x="4267200" y="4686300"/>
            <a:ext cx="2201337" cy="0"/>
          </a:xfrm>
          <a:prstGeom prst="straightConnector1">
            <a:avLst/>
          </a:prstGeom>
          <a:noFill/>
          <a:ln w="76200" cap="flat" cmpd="sng">
            <a:solidFill>
              <a:schemeClr val="dk1"/>
            </a:solidFill>
            <a:prstDash val="solid"/>
            <a:round/>
            <a:headEnd type="none" w="med" len="med"/>
            <a:tailEnd type="stealth" w="lg" len="lg"/>
          </a:ln>
        </p:spPr>
      </p:cxnSp>
      <p:sp>
        <p:nvSpPr>
          <p:cNvPr id="735" name="Shape 735"/>
          <p:cNvSpPr/>
          <p:nvPr/>
        </p:nvSpPr>
        <p:spPr>
          <a:xfrm>
            <a:off x="5723467" y="2000251"/>
            <a:ext cx="2709332" cy="457199"/>
          </a:xfrm>
          <a:prstGeom prst="rect">
            <a:avLst/>
          </a:prstGeom>
          <a:solidFill>
            <a:srgbClr val="76923C"/>
          </a:solidFill>
          <a:ln>
            <a:noFill/>
          </a:ln>
        </p:spPr>
        <p:txBody>
          <a:bodyPr lIns="91425" tIns="45700" rIns="91425" bIns="45700" anchor="ctr" anchorCtr="0">
            <a:noAutofit/>
          </a:bodyPr>
          <a:lstStyle/>
          <a:p>
            <a:pPr algn="ctr">
              <a:buClr>
                <a:schemeClr val="lt1"/>
              </a:buClr>
              <a:buSzPct val="25000"/>
            </a:pPr>
            <a:r>
              <a:rPr lang="en" sz="2000" b="1">
                <a:solidFill>
                  <a:schemeClr val="lt1"/>
                </a:solidFill>
                <a:latin typeface="Arial"/>
                <a:ea typeface="Arial"/>
                <a:cs typeface="Arial"/>
                <a:sym typeface="Arial"/>
              </a:rPr>
              <a:t>No substance use</a:t>
            </a:r>
          </a:p>
        </p:txBody>
      </p:sp>
      <p:sp>
        <p:nvSpPr>
          <p:cNvPr id="736" name="Shape 736"/>
          <p:cNvSpPr/>
          <p:nvPr/>
        </p:nvSpPr>
        <p:spPr>
          <a:xfrm>
            <a:off x="5723467" y="2743201"/>
            <a:ext cx="2709332" cy="457199"/>
          </a:xfrm>
          <a:prstGeom prst="rect">
            <a:avLst/>
          </a:prstGeom>
          <a:solidFill>
            <a:srgbClr val="366092"/>
          </a:solidFill>
          <a:ln>
            <a:noFill/>
          </a:ln>
        </p:spPr>
        <p:txBody>
          <a:bodyPr lIns="91425" tIns="45700" rIns="91425" bIns="45700" anchor="ctr" anchorCtr="0">
            <a:noAutofit/>
          </a:bodyPr>
          <a:lstStyle/>
          <a:p>
            <a:pPr algn="ctr">
              <a:buClr>
                <a:schemeClr val="lt1"/>
              </a:buClr>
              <a:buSzPct val="25000"/>
            </a:pPr>
            <a:r>
              <a:rPr lang="en" sz="2000" b="1">
                <a:solidFill>
                  <a:schemeClr val="lt1"/>
                </a:solidFill>
                <a:latin typeface="Arial"/>
                <a:ea typeface="Arial"/>
                <a:cs typeface="Arial"/>
                <a:sym typeface="Arial"/>
              </a:rPr>
              <a:t>No substance use disorder (SUD)</a:t>
            </a:r>
          </a:p>
        </p:txBody>
      </p:sp>
      <p:sp>
        <p:nvSpPr>
          <p:cNvPr id="737" name="Shape 737"/>
          <p:cNvSpPr/>
          <p:nvPr/>
        </p:nvSpPr>
        <p:spPr>
          <a:xfrm>
            <a:off x="6129869" y="3486151"/>
            <a:ext cx="1761066" cy="457199"/>
          </a:xfrm>
          <a:prstGeom prst="rect">
            <a:avLst/>
          </a:prstGeom>
          <a:solidFill>
            <a:srgbClr val="F8F200">
              <a:alpha val="96862"/>
            </a:srgbClr>
          </a:solidFill>
          <a:ln>
            <a:noFill/>
          </a:ln>
        </p:spPr>
        <p:txBody>
          <a:bodyPr lIns="91425" tIns="45700" rIns="91425" bIns="45700" anchor="ctr" anchorCtr="0">
            <a:noAutofit/>
          </a:bodyPr>
          <a:lstStyle/>
          <a:p>
            <a:pPr algn="ctr">
              <a:buClr>
                <a:srgbClr val="938953"/>
              </a:buClr>
              <a:buSzPct val="25000"/>
            </a:pPr>
            <a:r>
              <a:rPr lang="en" b="1">
                <a:solidFill>
                  <a:srgbClr val="938953"/>
                </a:solidFill>
                <a:latin typeface="Arial"/>
                <a:ea typeface="Arial"/>
                <a:cs typeface="Arial"/>
                <a:sym typeface="Arial"/>
              </a:rPr>
              <a:t>Mild/moderate</a:t>
            </a:r>
            <a:r>
              <a:rPr lang="en" sz="2000" b="1">
                <a:solidFill>
                  <a:srgbClr val="938953"/>
                </a:solidFill>
                <a:latin typeface="Arial"/>
                <a:ea typeface="Arial"/>
                <a:cs typeface="Arial"/>
                <a:sym typeface="Arial"/>
              </a:rPr>
              <a:t> SUD</a:t>
            </a:r>
          </a:p>
        </p:txBody>
      </p:sp>
      <p:sp>
        <p:nvSpPr>
          <p:cNvPr id="738" name="Shape 738"/>
          <p:cNvSpPr/>
          <p:nvPr/>
        </p:nvSpPr>
        <p:spPr>
          <a:xfrm>
            <a:off x="7484536" y="4514851"/>
            <a:ext cx="1596943" cy="457199"/>
          </a:xfrm>
          <a:prstGeom prst="rect">
            <a:avLst/>
          </a:prstGeom>
          <a:solidFill>
            <a:schemeClr val="lt1"/>
          </a:solidFill>
          <a:ln>
            <a:noFill/>
          </a:ln>
        </p:spPr>
        <p:txBody>
          <a:bodyPr lIns="91425" tIns="45700" rIns="91425" bIns="45700" anchor="ctr" anchorCtr="0">
            <a:noAutofit/>
          </a:bodyPr>
          <a:lstStyle/>
          <a:p>
            <a:pPr algn="ctr">
              <a:buClr>
                <a:srgbClr val="E36C09"/>
              </a:buClr>
              <a:buSzPct val="25000"/>
            </a:pPr>
            <a:r>
              <a:rPr lang="en" sz="2400" b="1">
                <a:solidFill>
                  <a:srgbClr val="E36C09"/>
                </a:solidFill>
                <a:latin typeface="Arial"/>
                <a:ea typeface="Arial"/>
                <a:cs typeface="Arial"/>
                <a:sym typeface="Arial"/>
              </a:rPr>
              <a:t>Severe SUD</a:t>
            </a:r>
          </a:p>
        </p:txBody>
      </p:sp>
    </p:spTree>
    <p:extLst>
      <p:ext uri="{BB962C8B-B14F-4D97-AF65-F5344CB8AC3E}">
        <p14:creationId xmlns:p14="http://schemas.microsoft.com/office/powerpoint/2010/main" val="370057446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6" name="Group 6"/>
          <p:cNvGrpSpPr>
            <a:grpSpLocks/>
          </p:cNvGrpSpPr>
          <p:nvPr/>
        </p:nvGrpSpPr>
        <p:grpSpPr bwMode="auto">
          <a:xfrm>
            <a:off x="762000" y="762000"/>
            <a:ext cx="7595955" cy="4812730"/>
            <a:chOff x="876544" y="1434252"/>
            <a:chExt cx="8545512" cy="4508500"/>
          </a:xfrm>
        </p:grpSpPr>
        <p:graphicFrame>
          <p:nvGraphicFramePr>
            <p:cNvPr id="18" name="Content Placeholder 4"/>
            <p:cNvGraphicFramePr>
              <a:graphicFrameLocks/>
            </p:cNvGraphicFramePr>
            <p:nvPr/>
          </p:nvGraphicFramePr>
          <p:xfrm>
            <a:off x="876544" y="1434252"/>
            <a:ext cx="8545512"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388" name="TextBox 3"/>
            <p:cNvSpPr txBox="1">
              <a:spLocks noChangeArrowheads="1"/>
            </p:cNvSpPr>
            <p:nvPr/>
          </p:nvSpPr>
          <p:spPr bwMode="auto">
            <a:xfrm>
              <a:off x="6458616" y="1547351"/>
              <a:ext cx="2574944" cy="490145"/>
            </a:xfrm>
            <a:prstGeom prst="rect">
              <a:avLst/>
            </a:prstGeom>
            <a:noFill/>
            <a:ln w="9525">
              <a:noFill/>
              <a:miter lim="800000"/>
              <a:headEnd/>
              <a:tailEnd/>
            </a:ln>
          </p:spPr>
          <p:txBody>
            <a:bodyPr>
              <a:spAutoFit/>
            </a:bodyPr>
            <a:lstStyle/>
            <a:p>
              <a:pPr algn="ctr"/>
              <a:r>
                <a:rPr lang="en-US" sz="2800" b="1" dirty="0">
                  <a:solidFill>
                    <a:prstClr val="black"/>
                  </a:solidFill>
                  <a:cs typeface="MS PGothic"/>
                </a:rPr>
                <a:t>Severe SUD</a:t>
              </a:r>
            </a:p>
          </p:txBody>
        </p:sp>
        <p:sp>
          <p:nvSpPr>
            <p:cNvPr id="144389" name="TextBox 3"/>
            <p:cNvSpPr txBox="1">
              <a:spLocks noChangeArrowheads="1"/>
            </p:cNvSpPr>
            <p:nvPr/>
          </p:nvSpPr>
          <p:spPr bwMode="auto">
            <a:xfrm>
              <a:off x="4026550" y="2005317"/>
              <a:ext cx="2574942" cy="1297444"/>
            </a:xfrm>
            <a:prstGeom prst="rect">
              <a:avLst/>
            </a:prstGeom>
            <a:noFill/>
            <a:ln w="9525">
              <a:noFill/>
              <a:miter lim="800000"/>
              <a:headEnd/>
              <a:tailEnd/>
            </a:ln>
          </p:spPr>
          <p:txBody>
            <a:bodyPr>
              <a:spAutoFit/>
            </a:bodyPr>
            <a:lstStyle/>
            <a:p>
              <a:pPr algn="ctr"/>
              <a:r>
                <a:rPr lang="en-US" sz="2800" b="1" dirty="0">
                  <a:solidFill>
                    <a:prstClr val="black"/>
                  </a:solidFill>
                  <a:cs typeface="MS PGothic"/>
                </a:rPr>
                <a:t>Mild/</a:t>
              </a:r>
            </a:p>
            <a:p>
              <a:pPr algn="ctr"/>
              <a:r>
                <a:rPr lang="en-US" sz="2800" b="1" dirty="0">
                  <a:solidFill>
                    <a:prstClr val="black"/>
                  </a:solidFill>
                  <a:cs typeface="MS PGothic"/>
                </a:rPr>
                <a:t>Moderate SUD</a:t>
              </a:r>
            </a:p>
          </p:txBody>
        </p:sp>
        <p:sp>
          <p:nvSpPr>
            <p:cNvPr id="144390" name="TextBox 3"/>
            <p:cNvSpPr txBox="1">
              <a:spLocks noChangeArrowheads="1"/>
            </p:cNvSpPr>
            <p:nvPr/>
          </p:nvSpPr>
          <p:spPr bwMode="auto">
            <a:xfrm>
              <a:off x="3731271" y="3796933"/>
              <a:ext cx="2574944" cy="547809"/>
            </a:xfrm>
            <a:prstGeom prst="rect">
              <a:avLst/>
            </a:prstGeom>
            <a:noFill/>
            <a:ln w="9525">
              <a:noFill/>
              <a:miter lim="800000"/>
              <a:headEnd/>
              <a:tailEnd/>
            </a:ln>
          </p:spPr>
          <p:txBody>
            <a:bodyPr>
              <a:spAutoFit/>
            </a:bodyPr>
            <a:lstStyle/>
            <a:p>
              <a:pPr algn="ctr"/>
              <a:r>
                <a:rPr lang="en-US" sz="3200" b="1" dirty="0">
                  <a:solidFill>
                    <a:prstClr val="black"/>
                  </a:solidFill>
                  <a:cs typeface="MS PGothic"/>
                </a:rPr>
                <a:t>No SUD</a:t>
              </a:r>
            </a:p>
          </p:txBody>
        </p:sp>
        <p:sp>
          <p:nvSpPr>
            <p:cNvPr id="144391" name="TextBox 3"/>
            <p:cNvSpPr txBox="1">
              <a:spLocks noChangeArrowheads="1"/>
            </p:cNvSpPr>
            <p:nvPr/>
          </p:nvSpPr>
          <p:spPr bwMode="auto">
            <a:xfrm>
              <a:off x="3730869" y="5152177"/>
              <a:ext cx="2574925" cy="547809"/>
            </a:xfrm>
            <a:prstGeom prst="rect">
              <a:avLst/>
            </a:prstGeom>
            <a:noFill/>
            <a:ln w="9525">
              <a:noFill/>
              <a:miter lim="800000"/>
              <a:headEnd/>
              <a:tailEnd/>
            </a:ln>
          </p:spPr>
          <p:txBody>
            <a:bodyPr>
              <a:spAutoFit/>
            </a:bodyPr>
            <a:lstStyle/>
            <a:p>
              <a:pPr algn="ctr"/>
              <a:r>
                <a:rPr lang="en-US" sz="3200" b="1" dirty="0">
                  <a:solidFill>
                    <a:prstClr val="black"/>
                  </a:solidFill>
                  <a:cs typeface="MS PGothic"/>
                </a:rPr>
                <a:t>No Use</a:t>
              </a:r>
            </a:p>
          </p:txBody>
        </p:sp>
        <p:cxnSp>
          <p:nvCxnSpPr>
            <p:cNvPr id="14" name="Straight Connector 13"/>
            <p:cNvCxnSpPr/>
            <p:nvPr/>
          </p:nvCxnSpPr>
          <p:spPr>
            <a:xfrm flipV="1">
              <a:off x="5488646" y="1729921"/>
              <a:ext cx="1141420" cy="635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3034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p:nvPr/>
        </p:nvSpPr>
        <p:spPr>
          <a:xfrm>
            <a:off x="76201" y="1714500"/>
            <a:ext cx="9006839" cy="3600450"/>
          </a:xfrm>
          <a:prstGeom prst="rect">
            <a:avLst/>
          </a:prstGeom>
          <a:solidFill>
            <a:schemeClr val="lt2"/>
          </a:solidFill>
          <a:ln>
            <a:noFill/>
          </a:ln>
        </p:spPr>
        <p:txBody>
          <a:bodyPr lIns="76175" tIns="38075" rIns="76175" bIns="38075" anchor="ctr" anchorCtr="0">
            <a:noAutofit/>
          </a:bodyPr>
          <a:lstStyle/>
          <a:p>
            <a:pPr algn="ctr">
              <a:buClr>
                <a:srgbClr val="000000"/>
              </a:buClr>
            </a:pPr>
            <a:endParaRPr>
              <a:solidFill>
                <a:schemeClr val="lt1"/>
              </a:solidFill>
              <a:latin typeface="Arial"/>
              <a:ea typeface="Arial"/>
              <a:cs typeface="Arial"/>
              <a:sym typeface="Arial"/>
            </a:endParaRPr>
          </a:p>
        </p:txBody>
      </p:sp>
      <p:graphicFrame>
        <p:nvGraphicFramePr>
          <p:cNvPr id="744" name="Shape 744"/>
          <p:cNvGraphicFramePr/>
          <p:nvPr/>
        </p:nvGraphicFramePr>
        <p:xfrm>
          <a:off x="76200" y="1819979"/>
          <a:ext cx="8915400" cy="3380675"/>
        </p:xfrm>
        <a:graphic>
          <a:graphicData uri="http://schemas.openxmlformats.org/drawingml/2006/table">
            <a:tbl>
              <a:tblPr>
                <a:noFill/>
              </a:tblPr>
              <a:tblGrid>
                <a:gridCol w="2030425">
                  <a:extLst>
                    <a:ext uri="{9D8B030D-6E8A-4147-A177-3AD203B41FA5}">
                      <a16:colId xmlns:a16="http://schemas.microsoft.com/office/drawing/2014/main" val="20000"/>
                    </a:ext>
                  </a:extLst>
                </a:gridCol>
                <a:gridCol w="276875">
                  <a:extLst>
                    <a:ext uri="{9D8B030D-6E8A-4147-A177-3AD203B41FA5}">
                      <a16:colId xmlns:a16="http://schemas.microsoft.com/office/drawing/2014/main" val="20001"/>
                    </a:ext>
                  </a:extLst>
                </a:gridCol>
                <a:gridCol w="2030425">
                  <a:extLst>
                    <a:ext uri="{9D8B030D-6E8A-4147-A177-3AD203B41FA5}">
                      <a16:colId xmlns:a16="http://schemas.microsoft.com/office/drawing/2014/main" val="20002"/>
                    </a:ext>
                  </a:extLst>
                </a:gridCol>
                <a:gridCol w="276875">
                  <a:extLst>
                    <a:ext uri="{9D8B030D-6E8A-4147-A177-3AD203B41FA5}">
                      <a16:colId xmlns:a16="http://schemas.microsoft.com/office/drawing/2014/main" val="20003"/>
                    </a:ext>
                  </a:extLst>
                </a:gridCol>
                <a:gridCol w="2030425">
                  <a:extLst>
                    <a:ext uri="{9D8B030D-6E8A-4147-A177-3AD203B41FA5}">
                      <a16:colId xmlns:a16="http://schemas.microsoft.com/office/drawing/2014/main" val="20004"/>
                    </a:ext>
                  </a:extLst>
                </a:gridCol>
                <a:gridCol w="239950">
                  <a:extLst>
                    <a:ext uri="{9D8B030D-6E8A-4147-A177-3AD203B41FA5}">
                      <a16:colId xmlns:a16="http://schemas.microsoft.com/office/drawing/2014/main" val="20005"/>
                    </a:ext>
                  </a:extLst>
                </a:gridCol>
                <a:gridCol w="2030425">
                  <a:extLst>
                    <a:ext uri="{9D8B030D-6E8A-4147-A177-3AD203B41FA5}">
                      <a16:colId xmlns:a16="http://schemas.microsoft.com/office/drawing/2014/main" val="20006"/>
                    </a:ext>
                  </a:extLst>
                </a:gridCol>
              </a:tblGrid>
              <a:tr h="572625">
                <a:tc>
                  <a:txBody>
                    <a:bodyPr/>
                    <a:lstStyle/>
                    <a:p>
                      <a:pPr marL="0" marR="0" lvl="0" indent="0" algn="ctr" rtl="0">
                        <a:lnSpc>
                          <a:spcPct val="100000"/>
                        </a:lnSpc>
                        <a:spcBef>
                          <a:spcPts val="0"/>
                        </a:spcBef>
                        <a:spcAft>
                          <a:spcPts val="0"/>
                        </a:spcAft>
                        <a:buClr>
                          <a:schemeClr val="lt1"/>
                        </a:buClr>
                        <a:buSzPct val="25000"/>
                        <a:buFont typeface="Arial"/>
                        <a:buNone/>
                      </a:pPr>
                      <a:r>
                        <a:rPr lang="en" sz="1400" b="1" u="none" strike="noStrike" cap="none">
                          <a:solidFill>
                            <a:schemeClr val="lt1"/>
                          </a:solidFill>
                        </a:rPr>
                        <a:t>NO USE</a:t>
                      </a:r>
                    </a:p>
                  </a:txBody>
                  <a:tcPr marL="91450" marR="91450" marT="34300" marB="34300" anchor="ctr">
                    <a:solidFill>
                      <a:srgbClr val="92D050"/>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b="1" u="none" strike="noStrike" cap="none">
                        <a:solidFill>
                          <a:schemeClr val="lt1"/>
                        </a:solidFill>
                      </a:endParaRPr>
                    </a:p>
                  </a:txBody>
                  <a:tcPr marL="91450" marR="91450" marT="34300" marB="34300" anchor="ctr"/>
                </a:tc>
                <a:tc>
                  <a:txBody>
                    <a:bodyPr/>
                    <a:lstStyle/>
                    <a:p>
                      <a:pPr marL="0" marR="0" lvl="0" indent="0" algn="ctr" rtl="0">
                        <a:lnSpc>
                          <a:spcPct val="100000"/>
                        </a:lnSpc>
                        <a:spcBef>
                          <a:spcPts val="0"/>
                        </a:spcBef>
                        <a:spcAft>
                          <a:spcPts val="0"/>
                        </a:spcAft>
                        <a:buClr>
                          <a:schemeClr val="lt1"/>
                        </a:buClr>
                        <a:buSzPct val="25000"/>
                        <a:buFont typeface="Arial"/>
                        <a:buNone/>
                      </a:pPr>
                      <a:r>
                        <a:rPr lang="en" sz="1400" b="1" u="none" strike="noStrike" cap="none">
                          <a:solidFill>
                            <a:schemeClr val="lt1"/>
                          </a:solidFill>
                        </a:rPr>
                        <a:t>ONCE </a:t>
                      </a:r>
                    </a:p>
                    <a:p>
                      <a:pPr marL="0" marR="0" lvl="0" indent="0" algn="ctr" rtl="0">
                        <a:lnSpc>
                          <a:spcPct val="100000"/>
                        </a:lnSpc>
                        <a:spcBef>
                          <a:spcPts val="0"/>
                        </a:spcBef>
                        <a:spcAft>
                          <a:spcPts val="0"/>
                        </a:spcAft>
                        <a:buClr>
                          <a:schemeClr val="lt1"/>
                        </a:buClr>
                        <a:buSzPct val="25000"/>
                        <a:buFont typeface="Arial"/>
                        <a:buNone/>
                      </a:pPr>
                      <a:r>
                        <a:rPr lang="en" sz="1400" b="1" u="none" strike="noStrike" cap="none">
                          <a:solidFill>
                            <a:schemeClr val="lt1"/>
                          </a:solidFill>
                        </a:rPr>
                        <a:t>OR TWICE</a:t>
                      </a:r>
                    </a:p>
                  </a:txBody>
                  <a:tcPr marL="91450" marR="91450" marT="34300" marB="34300" anchor="ctr">
                    <a:solidFill>
                      <a:srgbClr val="FFC319"/>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b="1" u="none" strike="noStrike" cap="none">
                        <a:solidFill>
                          <a:schemeClr val="lt1"/>
                        </a:solidFill>
                      </a:endParaRPr>
                    </a:p>
                  </a:txBody>
                  <a:tcPr marL="91450" marR="91450" marT="34300" marB="34300" anchor="ctr"/>
                </a:tc>
                <a:tc>
                  <a:txBody>
                    <a:bodyPr/>
                    <a:lstStyle/>
                    <a:p>
                      <a:pPr marL="0" marR="0" lvl="0" indent="0" algn="ctr" rtl="0">
                        <a:lnSpc>
                          <a:spcPct val="100000"/>
                        </a:lnSpc>
                        <a:spcBef>
                          <a:spcPts val="0"/>
                        </a:spcBef>
                        <a:spcAft>
                          <a:spcPts val="0"/>
                        </a:spcAft>
                        <a:buClr>
                          <a:schemeClr val="lt1"/>
                        </a:buClr>
                        <a:buSzPct val="25000"/>
                        <a:buFont typeface="Arial"/>
                        <a:buNone/>
                      </a:pPr>
                      <a:r>
                        <a:rPr lang="en" sz="1400" b="1" u="none" strike="noStrike" cap="none">
                          <a:solidFill>
                            <a:schemeClr val="lt1"/>
                          </a:solidFill>
                        </a:rPr>
                        <a:t>MONTHLY USE</a:t>
                      </a:r>
                    </a:p>
                  </a:txBody>
                  <a:tcPr marL="91450" marR="91450" marT="34300" marB="34300" anchor="ctr">
                    <a:solidFill>
                      <a:schemeClr val="accent6"/>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b="1" u="none" strike="noStrike" cap="none">
                        <a:solidFill>
                          <a:schemeClr val="lt1"/>
                        </a:solidFill>
                      </a:endParaRPr>
                    </a:p>
                  </a:txBody>
                  <a:tcPr marL="91450" marR="91450" marT="34300" marB="34300" anchor="ctr"/>
                </a:tc>
                <a:tc>
                  <a:txBody>
                    <a:bodyPr/>
                    <a:lstStyle/>
                    <a:p>
                      <a:pPr marL="0" marR="0" lvl="0" indent="0" algn="ctr" rtl="0">
                        <a:lnSpc>
                          <a:spcPct val="100000"/>
                        </a:lnSpc>
                        <a:spcBef>
                          <a:spcPts val="0"/>
                        </a:spcBef>
                        <a:spcAft>
                          <a:spcPts val="0"/>
                        </a:spcAft>
                        <a:buClr>
                          <a:schemeClr val="lt1"/>
                        </a:buClr>
                        <a:buSzPct val="25000"/>
                        <a:buFont typeface="Arial"/>
                        <a:buNone/>
                      </a:pPr>
                      <a:r>
                        <a:rPr lang="en" sz="1400" b="1" u="none" strike="noStrike" cap="none">
                          <a:solidFill>
                            <a:schemeClr val="lt1"/>
                          </a:solidFill>
                        </a:rPr>
                        <a:t>WEEKLY </a:t>
                      </a:r>
                    </a:p>
                    <a:p>
                      <a:pPr marL="0" marR="0" lvl="0" indent="0" algn="ctr" rtl="0">
                        <a:lnSpc>
                          <a:spcPct val="100000"/>
                        </a:lnSpc>
                        <a:spcBef>
                          <a:spcPts val="0"/>
                        </a:spcBef>
                        <a:spcAft>
                          <a:spcPts val="0"/>
                        </a:spcAft>
                        <a:buClr>
                          <a:schemeClr val="lt1"/>
                        </a:buClr>
                        <a:buSzPct val="25000"/>
                        <a:buFont typeface="Arial"/>
                        <a:buNone/>
                      </a:pPr>
                      <a:r>
                        <a:rPr lang="en" sz="1400" b="1" u="none" strike="noStrike" cap="none">
                          <a:solidFill>
                            <a:schemeClr val="lt1"/>
                          </a:solidFill>
                        </a:rPr>
                        <a:t>USE</a:t>
                      </a:r>
                    </a:p>
                  </a:txBody>
                  <a:tcPr marL="91450" marR="91450" marT="34300" marB="34300" anchor="ctr">
                    <a:solidFill>
                      <a:srgbClr val="CF1001"/>
                    </a:solidFill>
                  </a:tcPr>
                </a:tc>
                <a:extLst>
                  <a:ext uri="{0D108BD9-81ED-4DB2-BD59-A6C34878D82A}">
                    <a16:rowId xmlns:a16="http://schemas.microsoft.com/office/drawing/2014/main" val="10000"/>
                  </a:ext>
                </a:extLst>
              </a:tr>
              <a:tr h="284100">
                <a:tc>
                  <a:txBody>
                    <a:bodyPr/>
                    <a:lstStyle/>
                    <a:p>
                      <a:pPr marL="0" marR="0" lvl="0" indent="0" algn="ctr" rtl="0">
                        <a:lnSpc>
                          <a:spcPct val="100000"/>
                        </a:lnSpc>
                        <a:spcBef>
                          <a:spcPts val="0"/>
                        </a:spcBef>
                        <a:spcAft>
                          <a:spcPts val="0"/>
                        </a:spcAft>
                        <a:buClr>
                          <a:srgbClr val="000000"/>
                        </a:buClr>
                        <a:buSzPct val="25000"/>
                        <a:buFont typeface="Arial"/>
                        <a:buNone/>
                      </a:pPr>
                      <a:endParaRPr sz="1400" b="0" u="none" strike="noStrike" cap="none">
                        <a:solidFill>
                          <a:schemeClr val="dk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extLst>
                  <a:ext uri="{0D108BD9-81ED-4DB2-BD59-A6C34878D82A}">
                    <a16:rowId xmlns:a16="http://schemas.microsoft.com/office/drawing/2014/main" val="10001"/>
                  </a:ext>
                </a:extLst>
              </a:tr>
              <a:tr h="618450">
                <a:tc>
                  <a:txBody>
                    <a:bodyPr/>
                    <a:lstStyle/>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POSITIVE REINFORCEMENT</a:t>
                      </a:r>
                    </a:p>
                  </a:txBody>
                  <a:tcPr marL="91450" marR="91450" marT="34300" marB="34300" anchor="ctr">
                    <a:solidFill>
                      <a:srgbClr val="92D050"/>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200" b="1" u="none" strike="noStrike" cap="none">
                        <a:solidFill>
                          <a:schemeClr val="lt1"/>
                        </a:solidFill>
                      </a:endParaRPr>
                    </a:p>
                  </a:txBody>
                  <a:tcPr marL="91450" marR="91450" marT="34300" marB="34300" anchor="ctr"/>
                </a:tc>
                <a:tc>
                  <a:txBody>
                    <a:bodyPr/>
                    <a:lstStyle/>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ASK FOLLOW-UP S2BI QUESTIONS</a:t>
                      </a:r>
                    </a:p>
                  </a:txBody>
                  <a:tcPr marL="91450" marR="91450" marT="34300" marB="34300" anchor="ctr">
                    <a:solidFill>
                      <a:srgbClr val="00B0F0"/>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200" b="1" u="none" strike="noStrike" cap="none">
                        <a:solidFill>
                          <a:schemeClr val="lt1"/>
                        </a:solidFill>
                      </a:endParaRPr>
                    </a:p>
                  </a:txBody>
                  <a:tcPr marL="91450" marR="91450" marT="34300" marB="34300" anchor="ctr"/>
                </a:tc>
                <a:tc gridSpan="3">
                  <a:txBody>
                    <a:bodyPr/>
                    <a:lstStyle/>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ASK FOLLOW-UP S2BI QUESTIONS</a:t>
                      </a:r>
                    </a:p>
                  </a:txBody>
                  <a:tcPr marL="91450" marR="91450" marT="34300" marB="34300" anchor="ctr">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841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extLst>
                  <a:ext uri="{0D108BD9-81ED-4DB2-BD59-A6C34878D82A}">
                    <a16:rowId xmlns:a16="http://schemas.microsoft.com/office/drawing/2014/main" val="10003"/>
                  </a:ext>
                </a:extLst>
              </a:tr>
              <a:tr h="58292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BRIEF </a:t>
                      </a:r>
                    </a:p>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ADVICE</a:t>
                      </a:r>
                    </a:p>
                  </a:txBody>
                  <a:tcPr marL="91450" marR="91450" marT="34300" marB="34300" anchor="ctr">
                    <a:solidFill>
                      <a:srgbClr val="FFC319"/>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gridSpan="3">
                  <a:txBody>
                    <a:bodyPr/>
                    <a:lstStyle/>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MOTIVATIONAL INTERVENTION:</a:t>
                      </a:r>
                    </a:p>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ASSESS FOR PROBLEMS, ADVISE TO QUIT, MAKE A PLAN</a:t>
                      </a:r>
                    </a:p>
                  </a:txBody>
                  <a:tcPr marL="91450" marR="91450" marT="34300" marB="34300" anchor="ctr">
                    <a:solidFill>
                      <a:srgbClr val="F1450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841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extLst>
                  <a:ext uri="{0D108BD9-81ED-4DB2-BD59-A6C34878D82A}">
                    <a16:rowId xmlns:a16="http://schemas.microsoft.com/office/drawing/2014/main" val="10005"/>
                  </a:ext>
                </a:extLst>
              </a:tr>
              <a:tr h="75437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REDUCE USE &amp; RISKY BEHAVIORS</a:t>
                      </a:r>
                    </a:p>
                  </a:txBody>
                  <a:tcPr marL="91450" marR="91450" marT="34300" marB="34300" anchor="ctr">
                    <a:solidFill>
                      <a:schemeClr val="accent6"/>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100" b="1" u="none" strike="noStrike" cap="none">
                        <a:solidFill>
                          <a:schemeClr val="lt1"/>
                        </a:solidFill>
                      </a:endParaRPr>
                    </a:p>
                  </a:txBody>
                  <a:tcPr marL="91450" marR="91450" marT="34300" marB="34300"/>
                </a:tc>
                <a:tc>
                  <a:txBody>
                    <a:bodyPr/>
                    <a:lstStyle/>
                    <a:p>
                      <a:pPr marL="0" marR="0" lvl="0" indent="0" algn="ctr" rtl="0">
                        <a:lnSpc>
                          <a:spcPct val="100000"/>
                        </a:lnSpc>
                        <a:spcBef>
                          <a:spcPts val="0"/>
                        </a:spcBef>
                        <a:spcAft>
                          <a:spcPts val="0"/>
                        </a:spcAft>
                        <a:buClr>
                          <a:schemeClr val="lt1"/>
                        </a:buClr>
                        <a:buSzPct val="25000"/>
                        <a:buFont typeface="Arial"/>
                        <a:buNone/>
                      </a:pPr>
                      <a:r>
                        <a:rPr lang="en" sz="1100" b="1" u="none" strike="noStrike" cap="none">
                          <a:solidFill>
                            <a:schemeClr val="lt1"/>
                          </a:solidFill>
                        </a:rPr>
                        <a:t>REDUCE USE &amp; RISKY BEHAVIORS &amp; </a:t>
                      </a:r>
                      <a:r>
                        <a:rPr lang="en" sz="1100" b="1" u="none" strike="noStrike" cap="none">
                          <a:solidFill>
                            <a:srgbClr val="FFFF00"/>
                          </a:solidFill>
                        </a:rPr>
                        <a:t>REFERRAL TO TREATMENT</a:t>
                      </a:r>
                    </a:p>
                  </a:txBody>
                  <a:tcPr marL="91450" marR="91450" marT="34300" marB="34300">
                    <a:solidFill>
                      <a:srgbClr val="CF1001"/>
                    </a:solidFill>
                  </a:tcPr>
                </a:tc>
                <a:extLst>
                  <a:ext uri="{0D108BD9-81ED-4DB2-BD59-A6C34878D82A}">
                    <a16:rowId xmlns:a16="http://schemas.microsoft.com/office/drawing/2014/main" val="10006"/>
                  </a:ext>
                </a:extLst>
              </a:tr>
            </a:tbl>
          </a:graphicData>
        </a:graphic>
      </p:graphicFrame>
      <p:cxnSp>
        <p:nvCxnSpPr>
          <p:cNvPr id="745" name="Shape 745"/>
          <p:cNvCxnSpPr/>
          <p:nvPr/>
        </p:nvCxnSpPr>
        <p:spPr>
          <a:xfrm>
            <a:off x="1143000" y="2377901"/>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46" name="Shape 746"/>
          <p:cNvCxnSpPr/>
          <p:nvPr/>
        </p:nvCxnSpPr>
        <p:spPr>
          <a:xfrm>
            <a:off x="3505200" y="2377901"/>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47" name="Shape 747"/>
          <p:cNvCxnSpPr/>
          <p:nvPr/>
        </p:nvCxnSpPr>
        <p:spPr>
          <a:xfrm>
            <a:off x="3505200" y="3303732"/>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48" name="Shape 748"/>
          <p:cNvCxnSpPr/>
          <p:nvPr/>
        </p:nvCxnSpPr>
        <p:spPr>
          <a:xfrm>
            <a:off x="5715000" y="2377901"/>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49" name="Shape 749"/>
          <p:cNvCxnSpPr/>
          <p:nvPr/>
        </p:nvCxnSpPr>
        <p:spPr>
          <a:xfrm>
            <a:off x="8001000" y="2377901"/>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50" name="Shape 750"/>
          <p:cNvCxnSpPr/>
          <p:nvPr/>
        </p:nvCxnSpPr>
        <p:spPr>
          <a:xfrm>
            <a:off x="8001000" y="3303732"/>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51" name="Shape 751"/>
          <p:cNvCxnSpPr/>
          <p:nvPr/>
        </p:nvCxnSpPr>
        <p:spPr>
          <a:xfrm>
            <a:off x="5715000" y="3303732"/>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52" name="Shape 752"/>
          <p:cNvCxnSpPr/>
          <p:nvPr/>
        </p:nvCxnSpPr>
        <p:spPr>
          <a:xfrm>
            <a:off x="5715000" y="4160982"/>
            <a:ext cx="0" cy="274318"/>
          </a:xfrm>
          <a:prstGeom prst="straightConnector1">
            <a:avLst/>
          </a:prstGeom>
          <a:noFill/>
          <a:ln w="9525" cap="flat" cmpd="sng">
            <a:solidFill>
              <a:schemeClr val="dk1"/>
            </a:solidFill>
            <a:prstDash val="solid"/>
            <a:round/>
            <a:headEnd type="none" w="med" len="med"/>
            <a:tailEnd type="stealth" w="lg" len="lg"/>
          </a:ln>
        </p:spPr>
      </p:cxnSp>
      <p:cxnSp>
        <p:nvCxnSpPr>
          <p:cNvPr id="753" name="Shape 753"/>
          <p:cNvCxnSpPr/>
          <p:nvPr/>
        </p:nvCxnSpPr>
        <p:spPr>
          <a:xfrm>
            <a:off x="8001000" y="4160982"/>
            <a:ext cx="0" cy="274318"/>
          </a:xfrm>
          <a:prstGeom prst="straightConnector1">
            <a:avLst/>
          </a:prstGeom>
          <a:noFill/>
          <a:ln w="9525" cap="flat" cmpd="sng">
            <a:solidFill>
              <a:schemeClr val="dk1"/>
            </a:solidFill>
            <a:prstDash val="solid"/>
            <a:round/>
            <a:headEnd type="none" w="med" len="med"/>
            <a:tailEnd type="stealth" w="lg" len="lg"/>
          </a:ln>
        </p:spPr>
      </p:cxnSp>
      <p:sp>
        <p:nvSpPr>
          <p:cNvPr id="754" name="Shape 754"/>
          <p:cNvSpPr txBox="1"/>
          <p:nvPr/>
        </p:nvSpPr>
        <p:spPr>
          <a:xfrm>
            <a:off x="152400" y="914408"/>
            <a:ext cx="8763000" cy="646326"/>
          </a:xfrm>
          <a:prstGeom prst="rect">
            <a:avLst/>
          </a:prstGeom>
          <a:noFill/>
          <a:ln>
            <a:noFill/>
          </a:ln>
        </p:spPr>
        <p:txBody>
          <a:bodyPr lIns="76175" tIns="38075" rIns="76175" bIns="38075" anchor="t" anchorCtr="0">
            <a:noAutofit/>
          </a:bodyPr>
          <a:lstStyle/>
          <a:p>
            <a:pPr algn="ctr">
              <a:buClr>
                <a:schemeClr val="dk2"/>
              </a:buClr>
              <a:buSzPct val="25000"/>
            </a:pPr>
            <a:r>
              <a:rPr lang="en" sz="1700" b="1" cap="small" dirty="0">
                <a:solidFill>
                  <a:schemeClr val="dk2"/>
                </a:solidFill>
                <a:latin typeface="Arial"/>
                <a:ea typeface="Arial"/>
                <a:cs typeface="Arial"/>
                <a:sym typeface="Arial"/>
              </a:rPr>
              <a:t>How many times in the past year have you used:</a:t>
            </a:r>
          </a:p>
          <a:p>
            <a:pPr marL="285739" indent="-285739" algn="ctr">
              <a:buClr>
                <a:schemeClr val="dk2"/>
              </a:buClr>
              <a:buSzPct val="100000"/>
              <a:buFont typeface="Arial"/>
              <a:buAutoNum type="arabicParenR"/>
            </a:pPr>
            <a:r>
              <a:rPr lang="en" sz="1700" b="1" cap="small" dirty="0">
                <a:solidFill>
                  <a:schemeClr val="dk2"/>
                </a:solidFill>
                <a:latin typeface="Arial"/>
                <a:ea typeface="Arial"/>
                <a:cs typeface="Arial"/>
                <a:sym typeface="Arial"/>
              </a:rPr>
              <a:t>Tobacco/Nicotine? Alcohol? Marijuana?</a:t>
            </a:r>
          </a:p>
          <a:p>
            <a:pPr marL="285739" indent="-285739" algn="ctr">
              <a:buClr>
                <a:schemeClr val="dk2"/>
              </a:buClr>
              <a:buSzPct val="100000"/>
              <a:buFont typeface="Arial"/>
              <a:buAutoNum type="arabicParenR"/>
            </a:pPr>
            <a:r>
              <a:rPr lang="en" sz="1700" b="1" cap="small" dirty="0">
                <a:solidFill>
                  <a:schemeClr val="dk2"/>
                </a:solidFill>
                <a:latin typeface="Arial"/>
                <a:ea typeface="Arial"/>
                <a:cs typeface="Arial"/>
                <a:sym typeface="Arial"/>
              </a:rPr>
              <a:t>Prescription drugs? Inhalants? Illegal Drugs?</a:t>
            </a:r>
          </a:p>
        </p:txBody>
      </p:sp>
    </p:spTree>
    <p:extLst>
      <p:ext uri="{BB962C8B-B14F-4D97-AF65-F5344CB8AC3E}">
        <p14:creationId xmlns:p14="http://schemas.microsoft.com/office/powerpoint/2010/main" val="4180069952"/>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8" name="Rectangle 3"/>
          <p:cNvSpPr>
            <a:spLocks noChangeArrowheads="1"/>
          </p:cNvSpPr>
          <p:nvPr/>
        </p:nvSpPr>
        <p:spPr bwMode="auto">
          <a:xfrm>
            <a:off x="711200" y="1524000"/>
            <a:ext cx="8128000" cy="3581400"/>
          </a:xfrm>
          <a:prstGeom prst="rect">
            <a:avLst/>
          </a:prstGeom>
          <a:noFill/>
          <a:ln>
            <a:noFill/>
          </a:ln>
          <a:effectLst>
            <a:outerShdw blurRad="63500" dist="38099" dir="12659976" algn="ctr" rotWithShape="0">
              <a:schemeClr val="bg2">
                <a:alpha val="74998"/>
              </a:schemeClr>
            </a:outerShdw>
          </a:effectLst>
        </p:spPr>
        <p:txBody>
          <a:bodyPr/>
          <a:lstStyle/>
          <a:p>
            <a:pPr marL="455613" indent="-455613" eaLnBrk="0" fontAlgn="base" hangingPunct="0">
              <a:spcBef>
                <a:spcPct val="50000"/>
              </a:spcBef>
              <a:spcAft>
                <a:spcPct val="0"/>
              </a:spcAft>
              <a:buFontTx/>
              <a:buAutoNum type="arabicPeriod"/>
            </a:pPr>
            <a:r>
              <a:rPr lang="en-US" sz="2400" b="1" dirty="0">
                <a:solidFill>
                  <a:prstClr val="black"/>
                </a:solidFill>
                <a:ea typeface="MS PGothic"/>
                <a:cs typeface="MS PGothic"/>
              </a:rPr>
              <a:t>No Use </a:t>
            </a:r>
            <a:r>
              <a:rPr lang="en-US" sz="2400" dirty="0">
                <a:solidFill>
                  <a:prstClr val="black"/>
                </a:solidFill>
                <a:ea typeface="MS PGothic"/>
                <a:cs typeface="MS PGothic"/>
              </a:rPr>
              <a:t>– positive reinforcement to delay initiation</a:t>
            </a:r>
          </a:p>
          <a:p>
            <a:pPr marL="455613" indent="-455613" eaLnBrk="0" fontAlgn="base" hangingPunct="0">
              <a:spcBef>
                <a:spcPct val="50000"/>
              </a:spcBef>
              <a:spcAft>
                <a:spcPct val="0"/>
              </a:spcAft>
              <a:buFontTx/>
              <a:buAutoNum type="arabicPeriod"/>
            </a:pPr>
            <a:r>
              <a:rPr lang="en-US" sz="2400" b="1" dirty="0">
                <a:solidFill>
                  <a:prstClr val="black"/>
                </a:solidFill>
                <a:ea typeface="MS PGothic"/>
                <a:cs typeface="MS PGothic"/>
              </a:rPr>
              <a:t>No SUD </a:t>
            </a:r>
            <a:r>
              <a:rPr lang="en-US" sz="2400" dirty="0">
                <a:solidFill>
                  <a:prstClr val="black"/>
                </a:solidFill>
                <a:ea typeface="MS PGothic"/>
                <a:cs typeface="MS PGothic"/>
              </a:rPr>
              <a:t>– brief advice to encourage cessation</a:t>
            </a:r>
          </a:p>
          <a:p>
            <a:pPr marL="455613" indent="-455613" eaLnBrk="0" fontAlgn="base" hangingPunct="0">
              <a:spcBef>
                <a:spcPct val="50000"/>
              </a:spcBef>
              <a:spcAft>
                <a:spcPct val="0"/>
              </a:spcAft>
              <a:buFontTx/>
              <a:buAutoNum type="arabicPeriod"/>
            </a:pPr>
            <a:r>
              <a:rPr lang="en-US" sz="2400" b="1" dirty="0">
                <a:solidFill>
                  <a:prstClr val="black"/>
                </a:solidFill>
                <a:ea typeface="MS PGothic"/>
                <a:cs typeface="MS PGothic"/>
              </a:rPr>
              <a:t>Mild/Moderate SUD </a:t>
            </a:r>
            <a:r>
              <a:rPr lang="en-US" sz="2400" dirty="0">
                <a:solidFill>
                  <a:prstClr val="black"/>
                </a:solidFill>
                <a:ea typeface="MS PGothic"/>
                <a:cs typeface="MS PGothic"/>
              </a:rPr>
              <a:t>– motivational intervention to encourage cessation or reduce use </a:t>
            </a:r>
          </a:p>
          <a:p>
            <a:pPr marL="455613" indent="-455613" eaLnBrk="0" fontAlgn="base" hangingPunct="0">
              <a:spcBef>
                <a:spcPct val="50000"/>
              </a:spcBef>
              <a:spcAft>
                <a:spcPct val="0"/>
              </a:spcAft>
              <a:buFontTx/>
              <a:buAutoNum type="arabicPeriod"/>
            </a:pPr>
            <a:r>
              <a:rPr lang="en-US" sz="2400" b="1" dirty="0">
                <a:solidFill>
                  <a:prstClr val="black"/>
                </a:solidFill>
                <a:ea typeface="MS PGothic"/>
                <a:cs typeface="MS PGothic"/>
              </a:rPr>
              <a:t>Severe SUD</a:t>
            </a:r>
            <a:r>
              <a:rPr lang="en-US" sz="2400" dirty="0">
                <a:solidFill>
                  <a:prstClr val="black"/>
                </a:solidFill>
                <a:ea typeface="MS PGothic"/>
                <a:cs typeface="MS PGothic"/>
              </a:rPr>
              <a:t> – motivational intervention to stop or reduce use/risky behaviors (may require HLOC); Adolescents with nicotine, alcohol or opioid addiction may also benefit from medications</a:t>
            </a:r>
          </a:p>
        </p:txBody>
      </p:sp>
      <p:sp>
        <p:nvSpPr>
          <p:cNvPr id="2" name="Title 1"/>
          <p:cNvSpPr>
            <a:spLocks noGrp="1"/>
          </p:cNvSpPr>
          <p:nvPr>
            <p:ph type="title"/>
          </p:nvPr>
        </p:nvSpPr>
        <p:spPr/>
        <p:txBody>
          <a:bodyPr>
            <a:normAutofit/>
          </a:bodyPr>
          <a:lstStyle/>
          <a:p>
            <a:r>
              <a:rPr lang="en-US" dirty="0">
                <a:latin typeface="+mn-lt"/>
                <a:ea typeface="ＭＳ Ｐゴシック" charset="0"/>
              </a:rPr>
              <a:t>Intervention Goals</a:t>
            </a:r>
            <a:endParaRPr lang="en-US" dirty="0">
              <a:latin typeface="+mn-lt"/>
            </a:endParaRPr>
          </a:p>
        </p:txBody>
      </p:sp>
    </p:spTree>
    <p:extLst>
      <p:ext uri="{BB962C8B-B14F-4D97-AF65-F5344CB8AC3E}">
        <p14:creationId xmlns:p14="http://schemas.microsoft.com/office/powerpoint/2010/main" val="177216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sources">
            <a:extLst>
              <a:ext uri="{FF2B5EF4-FFF2-40B4-BE49-F238E27FC236}">
                <a16:creationId xmlns:a16="http://schemas.microsoft.com/office/drawing/2014/main" id="{B6382380-C605-49FF-86A7-BF2C3D536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0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lvl="0">
              <a:spcBef>
                <a:spcPts val="0"/>
              </a:spcBef>
              <a:buClr>
                <a:srgbClr val="C00000"/>
              </a:buClr>
              <a:buSzPct val="25000"/>
            </a:pPr>
            <a:r>
              <a:rPr lang="en-US" dirty="0">
                <a:latin typeface="+mn-lt"/>
                <a:ea typeface="ＭＳ Ｐゴシック" charset="0"/>
              </a:rPr>
              <a:t>Objectives</a:t>
            </a:r>
            <a:r>
              <a:rPr lang="en-US" b="1" dirty="0">
                <a:latin typeface="+mn-lt"/>
                <a:ea typeface="ＭＳ Ｐゴシック" charset="0"/>
              </a:rPr>
              <a:t>:</a:t>
            </a:r>
            <a:endParaRPr lang="en" sz="4400" b="1" i="0" u="none" strike="noStrike" cap="none" dirty="0">
              <a:latin typeface="+mn-lt"/>
              <a:ea typeface="Arial"/>
              <a:cs typeface="Arial"/>
              <a:sym typeface="Arial"/>
            </a:endParaRPr>
          </a:p>
        </p:txBody>
      </p:sp>
      <p:sp>
        <p:nvSpPr>
          <p:cNvPr id="429" name="Shape 429"/>
          <p:cNvSpPr txBox="1">
            <a:spLocks noGrp="1"/>
          </p:cNvSpPr>
          <p:nvPr>
            <p:ph type="body" idx="1"/>
          </p:nvPr>
        </p:nvSpPr>
        <p:spPr>
          <a:xfrm>
            <a:off x="457200" y="1371600"/>
            <a:ext cx="8229600" cy="4221204"/>
          </a:xfrm>
          <a:prstGeom prst="rect">
            <a:avLst/>
          </a:prstGeom>
          <a:noFill/>
          <a:ln>
            <a:noFill/>
          </a:ln>
        </p:spPr>
        <p:txBody>
          <a:bodyPr lIns="91425" tIns="45700" rIns="91425" bIns="45700" anchor="t" anchorCtr="0">
            <a:noAutofit/>
          </a:bodyPr>
          <a:lstStyle/>
          <a:p>
            <a:pPr>
              <a:spcBef>
                <a:spcPts val="0"/>
              </a:spcBef>
            </a:pPr>
            <a:endParaRPr lang="en-US" sz="1200" dirty="0"/>
          </a:p>
          <a:p>
            <a:pPr lvl="0"/>
            <a:r>
              <a:rPr lang="en-US" dirty="0"/>
              <a:t>Discuss the importance of creating accessible treatment for young people who </a:t>
            </a:r>
            <a:r>
              <a:rPr lang="en-US"/>
              <a:t>use substances</a:t>
            </a:r>
            <a:endParaRPr lang="en-US" dirty="0"/>
          </a:p>
          <a:p>
            <a:pPr lvl="0"/>
            <a:r>
              <a:rPr lang="en-US" dirty="0"/>
              <a:t>Describe screening tool (S2BI) and appropriate interventions based on results</a:t>
            </a:r>
          </a:p>
          <a:p>
            <a:pPr lvl="0"/>
            <a:r>
              <a:rPr lang="en-US" dirty="0"/>
              <a:t>Provide an overview of resources available for treatment</a:t>
            </a:r>
          </a:p>
        </p:txBody>
      </p:sp>
    </p:spTree>
    <p:extLst>
      <p:ext uri="{BB962C8B-B14F-4D97-AF65-F5344CB8AC3E}">
        <p14:creationId xmlns:p14="http://schemas.microsoft.com/office/powerpoint/2010/main" val="135940283"/>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782ED-812E-3568-5C28-07A5018BA279}"/>
              </a:ext>
            </a:extLst>
          </p:cNvPr>
          <p:cNvSpPr>
            <a:spLocks noGrp="1"/>
          </p:cNvSpPr>
          <p:nvPr>
            <p:ph sz="half" idx="1"/>
          </p:nvPr>
        </p:nvSpPr>
        <p:spPr>
          <a:xfrm>
            <a:off x="457200" y="381000"/>
            <a:ext cx="8077200" cy="5486401"/>
          </a:xfrm>
        </p:spPr>
        <p:txBody>
          <a:bodyPr/>
          <a:lstStyle/>
          <a:p>
            <a:pPr marL="0" indent="0">
              <a:buNone/>
            </a:pPr>
            <a:r>
              <a:rPr lang="en-US" dirty="0">
                <a:hlinkClick r:id="rId3"/>
              </a:rPr>
              <a:t>S2BI Screen - Computer-based (NIDA)</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7B7208D2-B45F-5B51-2725-18F67BF6F586}"/>
              </a:ext>
            </a:extLst>
          </p:cNvPr>
          <p:cNvSpPr>
            <a:spLocks noGrp="1"/>
          </p:cNvSpPr>
          <p:nvPr>
            <p:ph sz="half" idx="2"/>
          </p:nvPr>
        </p:nvSpPr>
        <p:spPr>
          <a:xfrm>
            <a:off x="609600" y="2590800"/>
            <a:ext cx="8077200" cy="3276601"/>
          </a:xfrm>
        </p:spPr>
        <p:txBody>
          <a:bodyPr/>
          <a:lstStyle/>
          <a:p>
            <a:pPr marL="0" indent="0">
              <a:buNone/>
            </a:pPr>
            <a:r>
              <a:rPr lang="en-US" dirty="0">
                <a:hlinkClick r:id="rId4"/>
              </a:rPr>
              <a:t>S2BI Toolkit (MCPAP)</a:t>
            </a:r>
            <a:endParaRPr lang="en-US" dirty="0"/>
          </a:p>
          <a:p>
            <a:pPr marL="0" indent="0">
              <a:buNone/>
            </a:pPr>
            <a:r>
              <a:rPr lang="en-US" sz="2000" dirty="0"/>
              <a:t>**Screening and interventions are accurate; language is outdated</a:t>
            </a:r>
          </a:p>
          <a:p>
            <a:pPr marL="0" indent="0">
              <a:buNone/>
            </a:pPr>
            <a:endParaRPr lang="en-US" dirty="0"/>
          </a:p>
        </p:txBody>
      </p:sp>
      <p:pic>
        <p:nvPicPr>
          <p:cNvPr id="9" name="Picture 8">
            <a:extLst>
              <a:ext uri="{FF2B5EF4-FFF2-40B4-BE49-F238E27FC236}">
                <a16:creationId xmlns:a16="http://schemas.microsoft.com/office/drawing/2014/main" id="{7445F07B-4A2B-1445-AF69-34FB16837D6F}"/>
              </a:ext>
            </a:extLst>
          </p:cNvPr>
          <p:cNvPicPr>
            <a:picLocks noChangeAspect="1"/>
          </p:cNvPicPr>
          <p:nvPr/>
        </p:nvPicPr>
        <p:blipFill>
          <a:blip r:embed="rId5"/>
          <a:stretch>
            <a:fillRect/>
          </a:stretch>
        </p:blipFill>
        <p:spPr>
          <a:xfrm>
            <a:off x="996043" y="983853"/>
            <a:ext cx="4876800" cy="439407"/>
          </a:xfrm>
          <a:prstGeom prst="rect">
            <a:avLst/>
          </a:prstGeom>
        </p:spPr>
      </p:pic>
      <p:pic>
        <p:nvPicPr>
          <p:cNvPr id="13" name="Picture 12">
            <a:extLst>
              <a:ext uri="{FF2B5EF4-FFF2-40B4-BE49-F238E27FC236}">
                <a16:creationId xmlns:a16="http://schemas.microsoft.com/office/drawing/2014/main" id="{E0FC24BC-54A3-DD48-D746-693D346DA276}"/>
              </a:ext>
            </a:extLst>
          </p:cNvPr>
          <p:cNvPicPr>
            <a:picLocks noChangeAspect="1"/>
          </p:cNvPicPr>
          <p:nvPr/>
        </p:nvPicPr>
        <p:blipFill>
          <a:blip r:embed="rId6"/>
          <a:stretch>
            <a:fillRect/>
          </a:stretch>
        </p:blipFill>
        <p:spPr>
          <a:xfrm>
            <a:off x="996043" y="1423260"/>
            <a:ext cx="5105400" cy="341674"/>
          </a:xfrm>
          <a:prstGeom prst="rect">
            <a:avLst/>
          </a:prstGeom>
        </p:spPr>
      </p:pic>
      <p:pic>
        <p:nvPicPr>
          <p:cNvPr id="15" name="Picture 14">
            <a:extLst>
              <a:ext uri="{FF2B5EF4-FFF2-40B4-BE49-F238E27FC236}">
                <a16:creationId xmlns:a16="http://schemas.microsoft.com/office/drawing/2014/main" id="{495EA309-D622-3B9C-F356-2B579950EEC8}"/>
              </a:ext>
            </a:extLst>
          </p:cNvPr>
          <p:cNvPicPr>
            <a:picLocks noChangeAspect="1"/>
          </p:cNvPicPr>
          <p:nvPr/>
        </p:nvPicPr>
        <p:blipFill>
          <a:blip r:embed="rId7"/>
          <a:stretch>
            <a:fillRect/>
          </a:stretch>
        </p:blipFill>
        <p:spPr>
          <a:xfrm>
            <a:off x="996043" y="1838092"/>
            <a:ext cx="4270828" cy="541902"/>
          </a:xfrm>
          <a:prstGeom prst="rect">
            <a:avLst/>
          </a:prstGeom>
        </p:spPr>
      </p:pic>
      <p:pic>
        <p:nvPicPr>
          <p:cNvPr id="5" name="Picture 4">
            <a:extLst>
              <a:ext uri="{FF2B5EF4-FFF2-40B4-BE49-F238E27FC236}">
                <a16:creationId xmlns:a16="http://schemas.microsoft.com/office/drawing/2014/main" id="{36DA2C40-7BF5-05DF-9371-97868B782AFF}"/>
              </a:ext>
            </a:extLst>
          </p:cNvPr>
          <p:cNvPicPr>
            <a:picLocks noChangeAspect="1"/>
          </p:cNvPicPr>
          <p:nvPr/>
        </p:nvPicPr>
        <p:blipFill>
          <a:blip r:embed="rId8"/>
          <a:stretch>
            <a:fillRect/>
          </a:stretch>
        </p:blipFill>
        <p:spPr>
          <a:xfrm>
            <a:off x="996043" y="3580191"/>
            <a:ext cx="2198914" cy="2180920"/>
          </a:xfrm>
          <a:prstGeom prst="rect">
            <a:avLst/>
          </a:prstGeom>
        </p:spPr>
      </p:pic>
    </p:spTree>
    <p:extLst>
      <p:ext uri="{BB962C8B-B14F-4D97-AF65-F5344CB8AC3E}">
        <p14:creationId xmlns:p14="http://schemas.microsoft.com/office/powerpoint/2010/main" val="275295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33400"/>
            <a:ext cx="9029748" cy="5010519"/>
          </a:xfrm>
          <a:prstGeom prst="rect">
            <a:avLst/>
          </a:prstGeom>
        </p:spPr>
      </p:pic>
      <p:pic>
        <p:nvPicPr>
          <p:cNvPr id="3" name="Picture 2"/>
          <p:cNvPicPr>
            <a:picLocks noChangeAspect="1"/>
          </p:cNvPicPr>
          <p:nvPr/>
        </p:nvPicPr>
        <p:blipFill>
          <a:blip r:embed="rId3"/>
          <a:stretch>
            <a:fillRect/>
          </a:stretch>
        </p:blipFill>
        <p:spPr>
          <a:xfrm>
            <a:off x="3486174" y="1752600"/>
            <a:ext cx="2057400" cy="685800"/>
          </a:xfrm>
          <a:prstGeom prst="rect">
            <a:avLst/>
          </a:prstGeom>
        </p:spPr>
      </p:pic>
    </p:spTree>
    <p:extLst>
      <p:ext uri="{BB962C8B-B14F-4D97-AF65-F5344CB8AC3E}">
        <p14:creationId xmlns:p14="http://schemas.microsoft.com/office/powerpoint/2010/main" val="287031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7639" y="457200"/>
            <a:ext cx="8712043" cy="378469"/>
          </a:xfrm>
          <a:prstGeom prst="rect">
            <a:avLst/>
          </a:prstGeom>
        </p:spPr>
        <p:txBody>
          <a:bodyPr vert="horz" wrap="square" lIns="0" tIns="9049" rIns="0" bIns="0" rtlCol="0" anchor="ctr">
            <a:spAutoFit/>
          </a:bodyPr>
          <a:lstStyle/>
          <a:p>
            <a:pPr marL="9525">
              <a:spcBef>
                <a:spcPts val="71"/>
              </a:spcBef>
            </a:pPr>
            <a:r>
              <a:rPr sz="2400" b="1" spc="-4" dirty="0"/>
              <a:t>Adolescent Substance Use and Addiction Program</a:t>
            </a:r>
            <a:r>
              <a:rPr sz="2400" b="1" spc="-41" dirty="0"/>
              <a:t> </a:t>
            </a:r>
            <a:r>
              <a:rPr sz="2400" b="1" spc="-4" dirty="0"/>
              <a:t>(ASAP)</a:t>
            </a:r>
            <a:endParaRPr sz="2400" b="1" dirty="0"/>
          </a:p>
        </p:txBody>
      </p:sp>
      <p:sp>
        <p:nvSpPr>
          <p:cNvPr id="4" name="object 4"/>
          <p:cNvSpPr txBox="1"/>
          <p:nvPr/>
        </p:nvSpPr>
        <p:spPr>
          <a:xfrm>
            <a:off x="1643300" y="973818"/>
            <a:ext cx="5760719" cy="576440"/>
          </a:xfrm>
          <a:prstGeom prst="rect">
            <a:avLst/>
          </a:prstGeom>
        </p:spPr>
        <p:txBody>
          <a:bodyPr vert="horz" wrap="square" lIns="0" tIns="9525" rIns="0" bIns="0" rtlCol="0">
            <a:spAutoFit/>
          </a:bodyPr>
          <a:lstStyle/>
          <a:p>
            <a:pPr marL="323850" marR="3810" indent="-314801" algn="ctr">
              <a:lnSpc>
                <a:spcPct val="120000"/>
              </a:lnSpc>
              <a:spcBef>
                <a:spcPts val="75"/>
              </a:spcBef>
            </a:pPr>
            <a:r>
              <a:rPr sz="1500" spc="-4" dirty="0">
                <a:latin typeface="+mj-lt"/>
                <a:cs typeface="Arial"/>
              </a:rPr>
              <a:t>Division of </a:t>
            </a:r>
            <a:r>
              <a:rPr lang="en-US" sz="1500" spc="-4" dirty="0">
                <a:latin typeface="+mj-lt"/>
                <a:cs typeface="Arial"/>
              </a:rPr>
              <a:t>Addiction Medicine</a:t>
            </a:r>
          </a:p>
          <a:p>
            <a:pPr marL="323850" marR="3810" indent="-314801" algn="ctr">
              <a:lnSpc>
                <a:spcPct val="120000"/>
              </a:lnSpc>
              <a:spcBef>
                <a:spcPts val="75"/>
              </a:spcBef>
            </a:pPr>
            <a:r>
              <a:rPr sz="1500" spc="-4" dirty="0">
                <a:latin typeface="+mj-lt"/>
                <a:cs typeface="Arial"/>
              </a:rPr>
              <a:t>Boston </a:t>
            </a:r>
            <a:r>
              <a:rPr sz="1500" spc="-8" dirty="0">
                <a:latin typeface="+mj-lt"/>
                <a:cs typeface="Arial"/>
              </a:rPr>
              <a:t>Children’s</a:t>
            </a:r>
            <a:r>
              <a:rPr sz="1500" spc="-23" dirty="0">
                <a:latin typeface="+mj-lt"/>
                <a:cs typeface="Arial"/>
              </a:rPr>
              <a:t> </a:t>
            </a:r>
            <a:r>
              <a:rPr sz="1500" spc="-4" dirty="0">
                <a:latin typeface="+mj-lt"/>
                <a:cs typeface="Arial"/>
              </a:rPr>
              <a:t>Hospital</a:t>
            </a:r>
            <a:endParaRPr sz="1500" dirty="0">
              <a:latin typeface="+mj-lt"/>
              <a:cs typeface="Arial"/>
            </a:endParaRPr>
          </a:p>
        </p:txBody>
      </p:sp>
      <p:sp>
        <p:nvSpPr>
          <p:cNvPr id="5" name="object 5"/>
          <p:cNvSpPr txBox="1"/>
          <p:nvPr/>
        </p:nvSpPr>
        <p:spPr>
          <a:xfrm>
            <a:off x="142159" y="1854881"/>
            <a:ext cx="8763000" cy="1616629"/>
          </a:xfrm>
          <a:prstGeom prst="rect">
            <a:avLst/>
          </a:prstGeom>
        </p:spPr>
        <p:txBody>
          <a:bodyPr vert="horz" wrap="square" lIns="0" tIns="64294" rIns="0" bIns="0" rtlCol="0">
            <a:spAutoFit/>
          </a:bodyPr>
          <a:lstStyle/>
          <a:p>
            <a:pPr marL="9525" algn="ctr">
              <a:spcBef>
                <a:spcPts val="506"/>
              </a:spcBef>
              <a:tabLst>
                <a:tab pos="266224" algn="l"/>
                <a:tab pos="266700" algn="l"/>
              </a:tabLst>
            </a:pPr>
            <a:r>
              <a:rPr lang="en-US" sz="2400" b="1" spc="-4" dirty="0">
                <a:latin typeface="+mj-lt"/>
                <a:cs typeface="Calibri Light"/>
              </a:rPr>
              <a:t>Outpatient Clinic:</a:t>
            </a:r>
          </a:p>
          <a:p>
            <a:pPr marL="609600" lvl="1" indent="-257175">
              <a:spcBef>
                <a:spcPts val="506"/>
              </a:spcBef>
              <a:buFont typeface="Arial"/>
              <a:buChar char="•"/>
              <a:tabLst>
                <a:tab pos="266224" algn="l"/>
                <a:tab pos="266700" algn="l"/>
              </a:tabLst>
            </a:pPr>
            <a:r>
              <a:rPr sz="2200" spc="-4" dirty="0">
                <a:latin typeface="+mj-lt"/>
                <a:cs typeface="Calibri Light"/>
              </a:rPr>
              <a:t>Multi-disciplinary</a:t>
            </a:r>
            <a:r>
              <a:rPr sz="2200" spc="-19" dirty="0">
                <a:latin typeface="+mj-lt"/>
                <a:cs typeface="Calibri Light"/>
              </a:rPr>
              <a:t> </a:t>
            </a:r>
            <a:r>
              <a:rPr sz="2200" spc="-8" dirty="0">
                <a:latin typeface="+mj-lt"/>
                <a:cs typeface="Calibri Light"/>
              </a:rPr>
              <a:t>team</a:t>
            </a:r>
            <a:endParaRPr sz="2200" dirty="0">
              <a:latin typeface="+mj-lt"/>
              <a:cs typeface="Calibri Light"/>
            </a:endParaRPr>
          </a:p>
          <a:p>
            <a:pPr marL="609600" lvl="1" indent="-257175">
              <a:spcBef>
                <a:spcPts val="431"/>
              </a:spcBef>
              <a:buFont typeface="Arial"/>
              <a:buChar char="•"/>
              <a:tabLst>
                <a:tab pos="266224" algn="l"/>
                <a:tab pos="266700" algn="l"/>
              </a:tabLst>
            </a:pPr>
            <a:r>
              <a:rPr sz="2200" spc="-8" dirty="0">
                <a:latin typeface="+mj-lt"/>
                <a:cs typeface="Calibri Light"/>
              </a:rPr>
              <a:t>Hospital-based</a:t>
            </a:r>
            <a:r>
              <a:rPr lang="en-US" sz="2200" spc="-8" dirty="0">
                <a:latin typeface="+mj-lt"/>
                <a:cs typeface="Calibri Light"/>
              </a:rPr>
              <a:t> (in-person and virtual care)</a:t>
            </a:r>
            <a:r>
              <a:rPr sz="2200" spc="-8" dirty="0">
                <a:latin typeface="+mj-lt"/>
                <a:cs typeface="Calibri Light"/>
              </a:rPr>
              <a:t> </a:t>
            </a:r>
            <a:r>
              <a:rPr sz="2200" dirty="0">
                <a:latin typeface="+mj-lt"/>
                <a:cs typeface="Calibri Light"/>
              </a:rPr>
              <a:t>– </a:t>
            </a:r>
            <a:r>
              <a:rPr sz="2200" spc="-11" dirty="0">
                <a:latin typeface="+mj-lt"/>
                <a:cs typeface="Calibri Light"/>
              </a:rPr>
              <a:t>Boston </a:t>
            </a:r>
            <a:r>
              <a:rPr sz="2200" dirty="0">
                <a:latin typeface="+mj-lt"/>
                <a:cs typeface="Calibri Light"/>
              </a:rPr>
              <a:t>and</a:t>
            </a:r>
            <a:r>
              <a:rPr sz="2200" spc="-11" dirty="0">
                <a:latin typeface="+mj-lt"/>
                <a:cs typeface="Calibri Light"/>
              </a:rPr>
              <a:t> Waltham</a:t>
            </a:r>
            <a:endParaRPr sz="2200" dirty="0">
              <a:latin typeface="+mj-lt"/>
              <a:cs typeface="Calibri Light"/>
            </a:endParaRPr>
          </a:p>
          <a:p>
            <a:pPr marL="609600" lvl="1" indent="-257175">
              <a:spcBef>
                <a:spcPts val="435"/>
              </a:spcBef>
              <a:buFont typeface="Arial"/>
              <a:buChar char="•"/>
              <a:tabLst>
                <a:tab pos="266224" algn="l"/>
                <a:tab pos="266700" algn="l"/>
              </a:tabLst>
            </a:pPr>
            <a:r>
              <a:rPr sz="2200" spc="-8" dirty="0">
                <a:latin typeface="+mj-lt"/>
                <a:cs typeface="Calibri Light"/>
              </a:rPr>
              <a:t>Outpatient </a:t>
            </a:r>
            <a:r>
              <a:rPr sz="2200" spc="-11" dirty="0">
                <a:latin typeface="+mj-lt"/>
                <a:cs typeface="Calibri Light"/>
              </a:rPr>
              <a:t>treatment </a:t>
            </a:r>
            <a:r>
              <a:rPr sz="2200" dirty="0">
                <a:latin typeface="+mj-lt"/>
                <a:cs typeface="Calibri Light"/>
              </a:rPr>
              <a:t>– </a:t>
            </a:r>
            <a:r>
              <a:rPr sz="2200" spc="-11" dirty="0">
                <a:latin typeface="+mj-lt"/>
                <a:cs typeface="Calibri Light"/>
              </a:rPr>
              <a:t>“from </a:t>
            </a:r>
            <a:r>
              <a:rPr sz="2200" spc="-8" dirty="0">
                <a:latin typeface="+mj-lt"/>
                <a:cs typeface="Calibri Light"/>
              </a:rPr>
              <a:t>experimentation </a:t>
            </a:r>
            <a:r>
              <a:rPr sz="2200" spc="-11" dirty="0">
                <a:latin typeface="+mj-lt"/>
                <a:cs typeface="Calibri Light"/>
              </a:rPr>
              <a:t>to</a:t>
            </a:r>
            <a:r>
              <a:rPr sz="2200" spc="-23" dirty="0">
                <a:latin typeface="+mj-lt"/>
                <a:cs typeface="Calibri Light"/>
              </a:rPr>
              <a:t> </a:t>
            </a:r>
            <a:r>
              <a:rPr sz="2200" spc="-4" dirty="0">
                <a:latin typeface="+mj-lt"/>
                <a:cs typeface="Calibri Light"/>
              </a:rPr>
              <a:t>addiction”</a:t>
            </a:r>
            <a:endParaRPr sz="2200" dirty="0">
              <a:latin typeface="+mj-lt"/>
              <a:cs typeface="Calibri Light"/>
            </a:endParaRPr>
          </a:p>
        </p:txBody>
      </p:sp>
      <p:graphicFrame>
        <p:nvGraphicFramePr>
          <p:cNvPr id="6" name="object 6"/>
          <p:cNvGraphicFramePr>
            <a:graphicFrameLocks noGrp="1"/>
          </p:cNvGraphicFramePr>
          <p:nvPr/>
        </p:nvGraphicFramePr>
        <p:xfrm>
          <a:off x="914400" y="3810000"/>
          <a:ext cx="8362666" cy="1464700"/>
        </p:xfrm>
        <a:graphic>
          <a:graphicData uri="http://schemas.openxmlformats.org/drawingml/2006/table">
            <a:tbl>
              <a:tblPr firstRow="1" bandRow="1">
                <a:tableStyleId>{2D5ABB26-0587-4C30-8999-92F81FD0307C}</a:tableStyleId>
              </a:tblPr>
              <a:tblGrid>
                <a:gridCol w="4424990">
                  <a:extLst>
                    <a:ext uri="{9D8B030D-6E8A-4147-A177-3AD203B41FA5}">
                      <a16:colId xmlns:a16="http://schemas.microsoft.com/office/drawing/2014/main" val="20000"/>
                    </a:ext>
                  </a:extLst>
                </a:gridCol>
                <a:gridCol w="3937676">
                  <a:extLst>
                    <a:ext uri="{9D8B030D-6E8A-4147-A177-3AD203B41FA5}">
                      <a16:colId xmlns:a16="http://schemas.microsoft.com/office/drawing/2014/main" val="20001"/>
                    </a:ext>
                  </a:extLst>
                </a:gridCol>
              </a:tblGrid>
              <a:tr h="342900">
                <a:tc>
                  <a:txBody>
                    <a:bodyPr/>
                    <a:lstStyle/>
                    <a:p>
                      <a:pPr marL="127000">
                        <a:lnSpc>
                          <a:spcPts val="1800"/>
                        </a:lnSpc>
                      </a:pPr>
                      <a:r>
                        <a:rPr sz="1800" b="0" spc="-10" dirty="0">
                          <a:latin typeface="+mj-lt"/>
                          <a:cs typeface="Calibri Light"/>
                        </a:rPr>
                        <a:t>Comprehensive </a:t>
                      </a:r>
                      <a:r>
                        <a:rPr sz="1800" b="0" spc="-15" dirty="0">
                          <a:latin typeface="+mj-lt"/>
                          <a:cs typeface="Calibri Light"/>
                        </a:rPr>
                        <a:t>substance </a:t>
                      </a:r>
                      <a:r>
                        <a:rPr sz="1800" b="0" spc="-5" dirty="0">
                          <a:latin typeface="+mj-lt"/>
                          <a:cs typeface="Calibri Light"/>
                        </a:rPr>
                        <a:t>use</a:t>
                      </a:r>
                      <a:r>
                        <a:rPr sz="1800" b="0" spc="40" dirty="0">
                          <a:latin typeface="+mj-lt"/>
                          <a:cs typeface="Calibri Light"/>
                        </a:rPr>
                        <a:t> </a:t>
                      </a:r>
                      <a:r>
                        <a:rPr sz="1800" b="0" spc="-10" dirty="0">
                          <a:latin typeface="+mj-lt"/>
                          <a:cs typeface="Calibri Light"/>
                        </a:rPr>
                        <a:t>evaluation</a:t>
                      </a:r>
                      <a:endParaRPr lang="en-US" sz="1800" b="0" spc="-10" dirty="0">
                        <a:latin typeface="+mj-lt"/>
                        <a:cs typeface="Calibri Light"/>
                      </a:endParaRPr>
                    </a:p>
                  </a:txBody>
                  <a:tcPr marL="0" marR="0" marT="0" marB="0"/>
                </a:tc>
                <a:tc>
                  <a:txBody>
                    <a:bodyPr/>
                    <a:lstStyle/>
                    <a:p>
                      <a:pPr marL="120014" marR="0" lvl="0" indent="0" algn="l" defTabSz="914400" rtl="0" eaLnBrk="1" fontAlgn="auto" latinLnBrk="0" hangingPunct="1">
                        <a:lnSpc>
                          <a:spcPts val="1800"/>
                        </a:lnSpc>
                        <a:spcBef>
                          <a:spcPts val="0"/>
                        </a:spcBef>
                        <a:spcAft>
                          <a:spcPts val="0"/>
                        </a:spcAft>
                        <a:buClrTx/>
                        <a:buSzTx/>
                        <a:buFontTx/>
                        <a:buNone/>
                        <a:tabLst/>
                        <a:defRPr/>
                      </a:pPr>
                      <a:r>
                        <a:rPr lang="en-US" sz="1800" b="0" kern="1200" spc="-10" dirty="0">
                          <a:solidFill>
                            <a:schemeClr val="tx1"/>
                          </a:solidFill>
                          <a:latin typeface="+mn-lt"/>
                          <a:ea typeface="+mn-ea"/>
                          <a:cs typeface="Calibri Light"/>
                        </a:rPr>
                        <a:t>Clinical </a:t>
                      </a:r>
                      <a:r>
                        <a:rPr lang="en-US" sz="1800" b="0" kern="1200" spc="-5" dirty="0">
                          <a:solidFill>
                            <a:schemeClr val="tx1"/>
                          </a:solidFill>
                          <a:latin typeface="+mn-lt"/>
                          <a:ea typeface="+mn-ea"/>
                          <a:cs typeface="Calibri Light"/>
                        </a:rPr>
                        <a:t>Drug</a:t>
                      </a:r>
                      <a:r>
                        <a:rPr lang="en-US" sz="1800" b="0" kern="1200" spc="40" dirty="0">
                          <a:solidFill>
                            <a:schemeClr val="tx1"/>
                          </a:solidFill>
                          <a:latin typeface="+mn-lt"/>
                          <a:ea typeface="+mn-ea"/>
                          <a:cs typeface="Calibri Light"/>
                        </a:rPr>
                        <a:t> </a:t>
                      </a:r>
                      <a:r>
                        <a:rPr lang="en-US" sz="1800" b="0" kern="1200" spc="-35" dirty="0">
                          <a:solidFill>
                            <a:schemeClr val="tx1"/>
                          </a:solidFill>
                          <a:latin typeface="+mn-lt"/>
                          <a:ea typeface="+mn-ea"/>
                          <a:cs typeface="Calibri Light"/>
                        </a:rPr>
                        <a:t>Testing</a:t>
                      </a:r>
                      <a:endParaRPr lang="en-US" sz="1800" kern="1200" dirty="0">
                        <a:solidFill>
                          <a:schemeClr val="tx1"/>
                        </a:solidFill>
                        <a:latin typeface="+mn-lt"/>
                        <a:ea typeface="+mn-ea"/>
                        <a:cs typeface="Calibri Light"/>
                      </a:endParaRPr>
                    </a:p>
                  </a:txBody>
                  <a:tcPr marL="0" marR="0" marT="0" marB="0"/>
                </a:tc>
                <a:extLst>
                  <a:ext uri="{0D108BD9-81ED-4DB2-BD59-A6C34878D82A}">
                    <a16:rowId xmlns:a16="http://schemas.microsoft.com/office/drawing/2014/main" val="10000"/>
                  </a:ext>
                </a:extLst>
              </a:tr>
              <a:tr h="419100">
                <a:tc>
                  <a:txBody>
                    <a:bodyPr/>
                    <a:lstStyle/>
                    <a:p>
                      <a:pPr marL="127000">
                        <a:lnSpc>
                          <a:spcPct val="100000"/>
                        </a:lnSpc>
                        <a:spcBef>
                          <a:spcPts val="195"/>
                        </a:spcBef>
                      </a:pPr>
                      <a:r>
                        <a:rPr sz="1800" b="0" spc="-10" dirty="0">
                          <a:latin typeface="+mj-lt"/>
                          <a:cs typeface="Calibri Light"/>
                        </a:rPr>
                        <a:t>Medication</a:t>
                      </a:r>
                      <a:r>
                        <a:rPr lang="en-US" sz="1800" b="0" spc="-10" dirty="0">
                          <a:latin typeface="+mj-lt"/>
                          <a:cs typeface="Calibri Light"/>
                        </a:rPr>
                        <a:t>s</a:t>
                      </a:r>
                      <a:r>
                        <a:rPr lang="en-US" sz="1800" b="0" spc="-10" baseline="0" dirty="0">
                          <a:latin typeface="+mj-lt"/>
                          <a:cs typeface="Calibri Light"/>
                        </a:rPr>
                        <a:t> for substance use disorders</a:t>
                      </a:r>
                      <a:endParaRPr sz="1800" dirty="0">
                        <a:latin typeface="+mj-lt"/>
                        <a:cs typeface="Calibri Light"/>
                      </a:endParaRPr>
                    </a:p>
                  </a:txBody>
                  <a:tcPr marL="0" marR="0" marT="18574" marB="0"/>
                </a:tc>
                <a:tc>
                  <a:txBody>
                    <a:bodyPr/>
                    <a:lstStyle/>
                    <a:p>
                      <a:pPr marL="120014">
                        <a:lnSpc>
                          <a:spcPct val="100000"/>
                        </a:lnSpc>
                        <a:spcBef>
                          <a:spcPts val="195"/>
                        </a:spcBef>
                      </a:pPr>
                      <a:r>
                        <a:rPr sz="1800" b="0" spc="-15" dirty="0">
                          <a:latin typeface="+mj-lt"/>
                          <a:cs typeface="Calibri Light"/>
                        </a:rPr>
                        <a:t>Group</a:t>
                      </a:r>
                      <a:r>
                        <a:rPr sz="1800" b="0" spc="-5" dirty="0">
                          <a:latin typeface="+mj-lt"/>
                          <a:cs typeface="Calibri Light"/>
                        </a:rPr>
                        <a:t> </a:t>
                      </a:r>
                      <a:r>
                        <a:rPr sz="1800" b="0" spc="-15" dirty="0">
                          <a:latin typeface="+mj-lt"/>
                          <a:cs typeface="Calibri Light"/>
                        </a:rPr>
                        <a:t>Therapy</a:t>
                      </a:r>
                      <a:endParaRPr sz="1800" dirty="0">
                        <a:latin typeface="+mj-lt"/>
                        <a:cs typeface="Calibri Light"/>
                      </a:endParaRPr>
                    </a:p>
                  </a:txBody>
                  <a:tcPr marL="0" marR="0" marT="18574" marB="0"/>
                </a:tc>
                <a:extLst>
                  <a:ext uri="{0D108BD9-81ED-4DB2-BD59-A6C34878D82A}">
                    <a16:rowId xmlns:a16="http://schemas.microsoft.com/office/drawing/2014/main" val="10001"/>
                  </a:ext>
                </a:extLst>
              </a:tr>
              <a:tr h="381000">
                <a:tc>
                  <a:txBody>
                    <a:bodyPr/>
                    <a:lstStyle/>
                    <a:p>
                      <a:pPr marL="127000" marR="0" lvl="0" indent="0" algn="l" defTabSz="914400" rtl="0" eaLnBrk="1" fontAlgn="auto" latinLnBrk="0" hangingPunct="1">
                        <a:lnSpc>
                          <a:spcPct val="100000"/>
                        </a:lnSpc>
                        <a:spcBef>
                          <a:spcPts val="190"/>
                        </a:spcBef>
                        <a:spcAft>
                          <a:spcPts val="0"/>
                        </a:spcAft>
                        <a:buClrTx/>
                        <a:buSzTx/>
                        <a:buFontTx/>
                        <a:buNone/>
                        <a:tabLst/>
                        <a:defRPr/>
                      </a:pPr>
                      <a:r>
                        <a:rPr lang="en-US" sz="1800" b="0" kern="1200" spc="-5" dirty="0">
                          <a:solidFill>
                            <a:schemeClr val="tx1"/>
                          </a:solidFill>
                          <a:latin typeface="+mn-lt"/>
                          <a:ea typeface="+mn-ea"/>
                          <a:cs typeface="Calibri Light"/>
                        </a:rPr>
                        <a:t>Individual </a:t>
                      </a:r>
                      <a:r>
                        <a:rPr lang="en-US" sz="1800" b="0" kern="1200" spc="-15" dirty="0">
                          <a:solidFill>
                            <a:schemeClr val="tx1"/>
                          </a:solidFill>
                          <a:latin typeface="+mn-lt"/>
                          <a:ea typeface="+mn-ea"/>
                          <a:cs typeface="Calibri Light"/>
                        </a:rPr>
                        <a:t>Substance </a:t>
                      </a:r>
                      <a:r>
                        <a:rPr lang="en-US" sz="1800" b="0" kern="1200" spc="-10" dirty="0">
                          <a:solidFill>
                            <a:schemeClr val="tx1"/>
                          </a:solidFill>
                          <a:latin typeface="+mn-lt"/>
                          <a:ea typeface="+mn-ea"/>
                          <a:cs typeface="Calibri Light"/>
                        </a:rPr>
                        <a:t>Use</a:t>
                      </a:r>
                      <a:r>
                        <a:rPr lang="en-US" sz="1800" b="0" kern="1200" spc="75" dirty="0">
                          <a:solidFill>
                            <a:schemeClr val="tx1"/>
                          </a:solidFill>
                          <a:latin typeface="+mn-lt"/>
                          <a:ea typeface="+mn-ea"/>
                          <a:cs typeface="Calibri Light"/>
                        </a:rPr>
                        <a:t> </a:t>
                      </a:r>
                      <a:r>
                        <a:rPr lang="en-US" sz="1800" b="0" kern="1200" spc="-10" dirty="0">
                          <a:solidFill>
                            <a:schemeClr val="tx1"/>
                          </a:solidFill>
                          <a:latin typeface="+mn-lt"/>
                          <a:ea typeface="+mn-ea"/>
                          <a:cs typeface="Calibri Light"/>
                        </a:rPr>
                        <a:t>Counseling</a:t>
                      </a:r>
                      <a:endParaRPr lang="en-US" sz="1800" kern="1200" dirty="0">
                        <a:solidFill>
                          <a:schemeClr val="tx1"/>
                        </a:solidFill>
                        <a:latin typeface="+mn-lt"/>
                        <a:ea typeface="+mn-ea"/>
                        <a:cs typeface="Calibri Light"/>
                      </a:endParaRPr>
                    </a:p>
                  </a:txBody>
                  <a:tcPr marL="0" marR="0" marT="18098" marB="0"/>
                </a:tc>
                <a:tc>
                  <a:txBody>
                    <a:bodyPr/>
                    <a:lstStyle/>
                    <a:p>
                      <a:pPr marL="120014">
                        <a:lnSpc>
                          <a:spcPct val="100000"/>
                        </a:lnSpc>
                        <a:spcBef>
                          <a:spcPts val="190"/>
                        </a:spcBef>
                      </a:pPr>
                      <a:r>
                        <a:rPr sz="1800" b="0" spc="-25" dirty="0">
                          <a:latin typeface="+mj-lt"/>
                          <a:cs typeface="Calibri Light"/>
                        </a:rPr>
                        <a:t>Parent</a:t>
                      </a:r>
                      <a:r>
                        <a:rPr sz="1800" b="0" spc="5" dirty="0">
                          <a:latin typeface="+mj-lt"/>
                          <a:cs typeface="Calibri Light"/>
                        </a:rPr>
                        <a:t> </a:t>
                      </a:r>
                      <a:r>
                        <a:rPr sz="1800" b="0" spc="-10" dirty="0">
                          <a:latin typeface="+mj-lt"/>
                          <a:cs typeface="Calibri Light"/>
                        </a:rPr>
                        <a:t>Guidance</a:t>
                      </a:r>
                      <a:endParaRPr sz="1800" dirty="0">
                        <a:latin typeface="+mj-lt"/>
                        <a:cs typeface="Calibri Light"/>
                      </a:endParaRPr>
                    </a:p>
                  </a:txBody>
                  <a:tcPr marL="0" marR="0" marT="18098" marB="0"/>
                </a:tc>
                <a:extLst>
                  <a:ext uri="{0D108BD9-81ED-4DB2-BD59-A6C34878D82A}">
                    <a16:rowId xmlns:a16="http://schemas.microsoft.com/office/drawing/2014/main" val="10002"/>
                  </a:ext>
                </a:extLst>
              </a:tr>
              <a:tr h="321700">
                <a:tc>
                  <a:txBody>
                    <a:bodyPr/>
                    <a:lstStyle/>
                    <a:p>
                      <a:pPr marL="127000">
                        <a:lnSpc>
                          <a:spcPts val="2275"/>
                        </a:lnSpc>
                        <a:spcBef>
                          <a:spcPts val="195"/>
                        </a:spcBef>
                      </a:pPr>
                      <a:r>
                        <a:rPr sz="1800" b="0" spc="-15" dirty="0">
                          <a:latin typeface="+mj-lt"/>
                          <a:cs typeface="Calibri Light"/>
                        </a:rPr>
                        <a:t>Psychopharmacology</a:t>
                      </a:r>
                      <a:endParaRPr sz="1800" dirty="0">
                        <a:latin typeface="+mj-lt"/>
                        <a:cs typeface="Calibri Light"/>
                      </a:endParaRPr>
                    </a:p>
                  </a:txBody>
                  <a:tcPr marL="0" marR="0" marT="18574" marB="0"/>
                </a:tc>
                <a:tc>
                  <a:txBody>
                    <a:bodyPr/>
                    <a:lstStyle/>
                    <a:p>
                      <a:pPr>
                        <a:lnSpc>
                          <a:spcPct val="100000"/>
                        </a:lnSpc>
                      </a:pPr>
                      <a:endParaRPr sz="1800" dirty="0">
                        <a:latin typeface="+mj-lt"/>
                        <a:cs typeface="Times New Roman"/>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345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91144" y="1828800"/>
            <a:ext cx="8465023" cy="3885038"/>
          </a:xfrm>
          <a:prstGeom prst="rect">
            <a:avLst/>
          </a:prstGeom>
        </p:spPr>
        <p:txBody>
          <a:bodyPr vert="horz" wrap="square" lIns="0" tIns="9525" rIns="0" bIns="0" rtlCol="0">
            <a:spAutoFit/>
          </a:bodyPr>
          <a:lstStyle/>
          <a:p>
            <a:pPr marL="352425" marR="3810" lvl="1" algn="ctr">
              <a:spcBef>
                <a:spcPts val="75"/>
              </a:spcBef>
              <a:tabLst>
                <a:tab pos="266224" algn="l"/>
                <a:tab pos="266700" algn="l"/>
              </a:tabLst>
            </a:pPr>
            <a:r>
              <a:rPr lang="en-US" sz="2400" b="1" spc="-11" dirty="0">
                <a:latin typeface="Arial" panose="020B0604020202020204" pitchFamily="34" charset="0"/>
                <a:cs typeface="Arial" panose="020B0604020202020204" pitchFamily="34" charset="0"/>
              </a:rPr>
              <a:t>Collaborative Care Program:</a:t>
            </a:r>
          </a:p>
          <a:p>
            <a:pPr marL="352425" marR="3810" lvl="1" algn="ctr">
              <a:spcBef>
                <a:spcPts val="75"/>
              </a:spcBef>
              <a:tabLst>
                <a:tab pos="266224" algn="l"/>
                <a:tab pos="266700" algn="l"/>
              </a:tabLst>
            </a:pPr>
            <a:endParaRPr lang="en-US" sz="600" b="1" spc="-11" dirty="0">
              <a:latin typeface="Arial" panose="020B0604020202020204" pitchFamily="34" charset="0"/>
              <a:cs typeface="Arial" panose="020B0604020202020204" pitchFamily="34" charset="0"/>
            </a:endParaRPr>
          </a:p>
          <a:p>
            <a:pPr marL="352425" marR="3810" lvl="1" algn="ctr">
              <a:spcBef>
                <a:spcPts val="75"/>
              </a:spcBef>
              <a:tabLst>
                <a:tab pos="266224" algn="l"/>
                <a:tab pos="266700" algn="l"/>
              </a:tabLst>
            </a:pPr>
            <a:endParaRPr lang="en-US" sz="600" b="1" spc="-11" dirty="0">
              <a:latin typeface="Arial" panose="020B0604020202020204" pitchFamily="34" charset="0"/>
              <a:cs typeface="Arial" panose="020B0604020202020204" pitchFamily="34" charset="0"/>
            </a:endParaRPr>
          </a:p>
          <a:p>
            <a:pPr marL="609600" marR="3810" lvl="1" indent="-257175">
              <a:spcBef>
                <a:spcPts val="75"/>
              </a:spcBef>
              <a:spcAft>
                <a:spcPts val="1200"/>
              </a:spcAft>
              <a:buFont typeface="Arial"/>
              <a:buChar char="•"/>
              <a:tabLst>
                <a:tab pos="266224" algn="l"/>
                <a:tab pos="266700" algn="l"/>
              </a:tabLst>
            </a:pPr>
            <a:r>
              <a:rPr lang="en-US" sz="2400" spc="-8" dirty="0">
                <a:latin typeface="Arial" panose="020B0604020202020204" pitchFamily="34" charset="0"/>
                <a:cs typeface="Arial" panose="020B0604020202020204" pitchFamily="34" charset="0"/>
              </a:rPr>
              <a:t>Outpatient </a:t>
            </a:r>
            <a:r>
              <a:rPr lang="en-US" sz="2400" spc="-11" dirty="0">
                <a:latin typeface="Arial" panose="020B0604020202020204" pitchFamily="34" charset="0"/>
                <a:cs typeface="Arial" panose="020B0604020202020204" pitchFamily="34" charset="0"/>
              </a:rPr>
              <a:t>treatment </a:t>
            </a:r>
            <a:r>
              <a:rPr lang="en-US" sz="2400" dirty="0">
                <a:latin typeface="Arial" panose="020B0604020202020204" pitchFamily="34" charset="0"/>
                <a:cs typeface="Arial" panose="020B0604020202020204" pitchFamily="34" charset="0"/>
              </a:rPr>
              <a:t>– </a:t>
            </a:r>
            <a:r>
              <a:rPr lang="en-US" sz="2400" spc="-11" dirty="0">
                <a:latin typeface="Arial" panose="020B0604020202020204" pitchFamily="34" charset="0"/>
                <a:cs typeface="Arial" panose="020B0604020202020204" pitchFamily="34" charset="0"/>
              </a:rPr>
              <a:t>“from </a:t>
            </a:r>
            <a:r>
              <a:rPr lang="en-US" sz="2400" spc="-8" dirty="0">
                <a:latin typeface="Arial" panose="020B0604020202020204" pitchFamily="34" charset="0"/>
                <a:cs typeface="Arial" panose="020B0604020202020204" pitchFamily="34" charset="0"/>
              </a:rPr>
              <a:t>experimentation </a:t>
            </a:r>
            <a:r>
              <a:rPr lang="en-US" sz="2400" spc="-11" dirty="0">
                <a:latin typeface="Arial" panose="020B0604020202020204" pitchFamily="34" charset="0"/>
                <a:cs typeface="Arial" panose="020B0604020202020204" pitchFamily="34" charset="0"/>
              </a:rPr>
              <a:t>to</a:t>
            </a:r>
            <a:r>
              <a:rPr lang="en-US" sz="2400" spc="-26" dirty="0">
                <a:latin typeface="Arial" panose="020B0604020202020204" pitchFamily="34" charset="0"/>
                <a:cs typeface="Arial" panose="020B0604020202020204" pitchFamily="34" charset="0"/>
              </a:rPr>
              <a:t> </a:t>
            </a:r>
            <a:r>
              <a:rPr lang="en-US" sz="2400" spc="-4" dirty="0">
                <a:latin typeface="Arial" panose="020B0604020202020204" pitchFamily="34" charset="0"/>
                <a:cs typeface="Arial" panose="020B0604020202020204" pitchFamily="34" charset="0"/>
              </a:rPr>
              <a:t>addiction”</a:t>
            </a:r>
            <a:endParaRPr lang="en-US" sz="2400" spc="-11" dirty="0">
              <a:latin typeface="Arial" panose="020B0604020202020204" pitchFamily="34" charset="0"/>
              <a:cs typeface="Arial" panose="020B0604020202020204" pitchFamily="34" charset="0"/>
            </a:endParaRPr>
          </a:p>
          <a:p>
            <a:pPr marL="1066800" marR="3810" lvl="2" indent="-257175">
              <a:spcBef>
                <a:spcPts val="75"/>
              </a:spcBef>
              <a:spcAft>
                <a:spcPts val="1200"/>
              </a:spcAft>
              <a:buFont typeface="Arial"/>
              <a:buChar char="•"/>
              <a:tabLst>
                <a:tab pos="266224" algn="l"/>
                <a:tab pos="266700" algn="l"/>
              </a:tabLst>
            </a:pPr>
            <a:r>
              <a:rPr lang="en-US" sz="2000" spc="-4" dirty="0">
                <a:latin typeface="Arial" panose="020B0604020202020204" pitchFamily="34" charset="0"/>
                <a:cs typeface="Arial" panose="020B0604020202020204" pitchFamily="34" charset="0"/>
              </a:rPr>
              <a:t>provides virtual care </a:t>
            </a:r>
            <a:r>
              <a:rPr lang="en-US" sz="2000" dirty="0"/>
              <a:t>for primary care patients who may have co-occurring substance use and behavioral health concerns</a:t>
            </a:r>
          </a:p>
          <a:p>
            <a:pPr marL="1066800" marR="3810" lvl="2" indent="-257175">
              <a:spcBef>
                <a:spcPts val="75"/>
              </a:spcBef>
              <a:spcAft>
                <a:spcPts val="1200"/>
              </a:spcAft>
              <a:buFont typeface="Arial"/>
              <a:buChar char="•"/>
              <a:tabLst>
                <a:tab pos="266224" algn="l"/>
                <a:tab pos="266700" algn="l"/>
              </a:tabLst>
            </a:pPr>
            <a:r>
              <a:rPr lang="en-US" sz="2000" spc="-19" dirty="0">
                <a:latin typeface="Arial" panose="020B0604020202020204" pitchFamily="34" charset="0"/>
                <a:cs typeface="Arial" panose="020B0604020202020204" pitchFamily="34" charset="0"/>
              </a:rPr>
              <a:t>PC Plus social worker serves as a collaborative member of the </a:t>
            </a:r>
            <a:r>
              <a:rPr lang="en-US" sz="2000" dirty="0">
                <a:latin typeface="Arial" panose="020B0604020202020204" pitchFamily="34" charset="0"/>
                <a:cs typeface="Arial" panose="020B0604020202020204" pitchFamily="34" charset="0"/>
              </a:rPr>
              <a:t>multi-disciplinary primary care team</a:t>
            </a:r>
            <a:endParaRPr lang="en-US" sz="2000" dirty="0"/>
          </a:p>
          <a:p>
            <a:pPr marL="609600" marR="3810" lvl="1" indent="-257175">
              <a:spcBef>
                <a:spcPts val="75"/>
              </a:spcBef>
              <a:spcAft>
                <a:spcPts val="1200"/>
              </a:spcAft>
              <a:buFont typeface="Arial"/>
              <a:buChar char="•"/>
              <a:tabLst>
                <a:tab pos="266224" algn="l"/>
                <a:tab pos="266700" algn="l"/>
              </a:tabLst>
            </a:pPr>
            <a:r>
              <a:rPr lang="en-US" sz="2400" dirty="0"/>
              <a:t>Addiction Medicine Specialists provide support and guidance to primary care providers</a:t>
            </a:r>
          </a:p>
          <a:p>
            <a:pPr marL="609600" marR="3810" lvl="1" indent="-257175">
              <a:spcBef>
                <a:spcPts val="75"/>
              </a:spcBef>
              <a:buFont typeface="Arial"/>
              <a:buChar char="•"/>
              <a:tabLst>
                <a:tab pos="266224" algn="l"/>
                <a:tab pos="266700" algn="l"/>
              </a:tabLst>
            </a:pPr>
            <a:endParaRPr dirty="0">
              <a:latin typeface="Arial" panose="020B0604020202020204" pitchFamily="34" charset="0"/>
              <a:cs typeface="Arial" panose="020B0604020202020204" pitchFamily="34" charset="0"/>
            </a:endParaRPr>
          </a:p>
        </p:txBody>
      </p:sp>
      <p:sp>
        <p:nvSpPr>
          <p:cNvPr id="5" name="object 3"/>
          <p:cNvSpPr txBox="1">
            <a:spLocks/>
          </p:cNvSpPr>
          <p:nvPr/>
        </p:nvSpPr>
        <p:spPr>
          <a:xfrm>
            <a:off x="291144" y="589033"/>
            <a:ext cx="8712043" cy="501580"/>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ontserrat" pitchFamily="2" charset="77"/>
                <a:ea typeface="+mj-ea"/>
                <a:cs typeface="+mj-cs"/>
              </a:defRPr>
            </a:lvl1pPr>
          </a:lstStyle>
          <a:p>
            <a:pPr marL="9525" algn="ctr">
              <a:lnSpc>
                <a:spcPct val="100000"/>
              </a:lnSpc>
              <a:spcBef>
                <a:spcPts val="71"/>
              </a:spcBef>
            </a:pPr>
            <a:r>
              <a:rPr lang="en-US" sz="3200" b="1" spc="-4" dirty="0">
                <a:latin typeface="Arial" panose="020B0604020202020204" pitchFamily="34" charset="0"/>
                <a:cs typeface="Arial" panose="020B0604020202020204" pitchFamily="34" charset="0"/>
              </a:rPr>
              <a:t>Primary Care Plus (PC Plus)</a:t>
            </a:r>
            <a:endParaRPr lang="en-US" sz="3200" b="1" dirty="0">
              <a:latin typeface="Arial" panose="020B0604020202020204" pitchFamily="34" charset="0"/>
              <a:cs typeface="Arial" panose="020B0604020202020204" pitchFamily="34" charset="0"/>
            </a:endParaRPr>
          </a:p>
        </p:txBody>
      </p:sp>
      <p:sp>
        <p:nvSpPr>
          <p:cNvPr id="11" name="object 4"/>
          <p:cNvSpPr txBox="1"/>
          <p:nvPr/>
        </p:nvSpPr>
        <p:spPr>
          <a:xfrm>
            <a:off x="1766805" y="1176193"/>
            <a:ext cx="5760719" cy="576440"/>
          </a:xfrm>
          <a:prstGeom prst="rect">
            <a:avLst/>
          </a:prstGeom>
        </p:spPr>
        <p:txBody>
          <a:bodyPr vert="horz" wrap="square" lIns="0" tIns="9525" rIns="0" bIns="0" rtlCol="0">
            <a:spAutoFit/>
          </a:bodyPr>
          <a:lstStyle/>
          <a:p>
            <a:pPr marL="323850" marR="3810" indent="-314801" algn="ctr">
              <a:lnSpc>
                <a:spcPct val="120000"/>
              </a:lnSpc>
              <a:spcBef>
                <a:spcPts val="75"/>
              </a:spcBef>
            </a:pPr>
            <a:r>
              <a:rPr sz="1500" spc="-4" dirty="0">
                <a:latin typeface="Arial" panose="020B0604020202020204" pitchFamily="34" charset="0"/>
                <a:cs typeface="Arial" panose="020B0604020202020204" pitchFamily="34" charset="0"/>
              </a:rPr>
              <a:t>Division of </a:t>
            </a:r>
            <a:r>
              <a:rPr lang="en-US" sz="1500" spc="-4" dirty="0">
                <a:latin typeface="Arial" panose="020B0604020202020204" pitchFamily="34" charset="0"/>
                <a:cs typeface="Arial" panose="020B0604020202020204" pitchFamily="34" charset="0"/>
              </a:rPr>
              <a:t>Addiction Medicine</a:t>
            </a:r>
          </a:p>
          <a:p>
            <a:pPr marL="323850" marR="3810" indent="-314801" algn="ctr">
              <a:lnSpc>
                <a:spcPct val="120000"/>
              </a:lnSpc>
              <a:spcBef>
                <a:spcPts val="75"/>
              </a:spcBef>
            </a:pPr>
            <a:r>
              <a:rPr sz="1500" spc="-4" dirty="0">
                <a:latin typeface="Arial" panose="020B0604020202020204" pitchFamily="34" charset="0"/>
                <a:cs typeface="Arial" panose="020B0604020202020204" pitchFamily="34" charset="0"/>
              </a:rPr>
              <a:t>Boston </a:t>
            </a:r>
            <a:r>
              <a:rPr sz="1500" spc="-8" dirty="0">
                <a:latin typeface="Arial" panose="020B0604020202020204" pitchFamily="34" charset="0"/>
                <a:cs typeface="Arial" panose="020B0604020202020204" pitchFamily="34" charset="0"/>
              </a:rPr>
              <a:t>Children’s</a:t>
            </a:r>
            <a:r>
              <a:rPr sz="1500" spc="-23" dirty="0">
                <a:latin typeface="Arial" panose="020B0604020202020204" pitchFamily="34" charset="0"/>
                <a:cs typeface="Arial" panose="020B0604020202020204" pitchFamily="34" charset="0"/>
              </a:rPr>
              <a:t> </a:t>
            </a:r>
            <a:r>
              <a:rPr sz="1500" spc="-4" dirty="0">
                <a:latin typeface="Arial" panose="020B0604020202020204" pitchFamily="34" charset="0"/>
                <a:cs typeface="Arial" panose="020B0604020202020204" pitchFamily="34" charset="0"/>
              </a:rPr>
              <a:t>Hospital</a:t>
            </a:r>
            <a:endParaRP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9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28074"/>
            <a:ext cx="7703363" cy="6844179"/>
          </a:xfrm>
          <a:prstGeom prst="rect">
            <a:avLst/>
          </a:prstGeom>
        </p:spPr>
      </p:pic>
    </p:spTree>
    <p:extLst>
      <p:ext uri="{BB962C8B-B14F-4D97-AF65-F5344CB8AC3E}">
        <p14:creationId xmlns:p14="http://schemas.microsoft.com/office/powerpoint/2010/main" val="176929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32"/>
            <a:ext cx="8229600" cy="1143000"/>
          </a:xfrm>
        </p:spPr>
        <p:txBody>
          <a:bodyPr/>
          <a:lstStyle/>
          <a:p>
            <a:r>
              <a:rPr lang="en-US" dirty="0"/>
              <a:t>How to Refer to ASAP</a:t>
            </a:r>
          </a:p>
        </p:txBody>
      </p:sp>
      <p:sp>
        <p:nvSpPr>
          <p:cNvPr id="3" name="Content Placeholder 2"/>
          <p:cNvSpPr>
            <a:spLocks noGrp="1"/>
          </p:cNvSpPr>
          <p:nvPr>
            <p:ph idx="1"/>
          </p:nvPr>
        </p:nvSpPr>
        <p:spPr>
          <a:xfrm>
            <a:off x="381000" y="5562600"/>
            <a:ext cx="8229600" cy="1447801"/>
          </a:xfrm>
        </p:spPr>
        <p:txBody>
          <a:bodyPr>
            <a:normAutofit/>
          </a:bodyPr>
          <a:lstStyle/>
          <a:p>
            <a:pPr marL="0" indent="0" algn="ctr">
              <a:buNone/>
            </a:pPr>
            <a:r>
              <a:rPr lang="en-US" sz="1400" dirty="0">
                <a:hlinkClick r:id="rId2"/>
              </a:rPr>
              <a:t>https://www.childrenshospital.org/programs/adolescent-substance-use-and-addiction-program</a:t>
            </a:r>
            <a:endParaRPr lang="en-US" sz="1400" dirty="0"/>
          </a:p>
          <a:p>
            <a:endParaRPr lang="en-US" dirty="0"/>
          </a:p>
        </p:txBody>
      </p:sp>
      <p:pic>
        <p:nvPicPr>
          <p:cNvPr id="4" name="Picture 3"/>
          <p:cNvPicPr>
            <a:picLocks noChangeAspect="1"/>
          </p:cNvPicPr>
          <p:nvPr/>
        </p:nvPicPr>
        <p:blipFill>
          <a:blip r:embed="rId3"/>
          <a:stretch>
            <a:fillRect/>
          </a:stretch>
        </p:blipFill>
        <p:spPr>
          <a:xfrm>
            <a:off x="417095" y="914400"/>
            <a:ext cx="8557129" cy="4362931"/>
          </a:xfrm>
          <a:prstGeom prst="rect">
            <a:avLst/>
          </a:prstGeom>
        </p:spPr>
      </p:pic>
    </p:spTree>
    <p:extLst>
      <p:ext uri="{BB962C8B-B14F-4D97-AF65-F5344CB8AC3E}">
        <p14:creationId xmlns:p14="http://schemas.microsoft.com/office/powerpoint/2010/main" val="259643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Connecting with PC Plus</a:t>
            </a: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We recommend practices engage in a time-limited onboarding process with PC Plus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Initial orientation for practice staff and 2 trainings</a:t>
            </a:r>
          </a:p>
          <a:p>
            <a:pPr lvl="2"/>
            <a:r>
              <a:rPr lang="en-US" dirty="0">
                <a:latin typeface="Arial" panose="020B0604020202020204" pitchFamily="34" charset="0"/>
                <a:cs typeface="Arial" panose="020B0604020202020204" pitchFamily="34" charset="0"/>
              </a:rPr>
              <a:t>Introduction to Adolescent Substance Use (45-60 min)</a:t>
            </a:r>
          </a:p>
          <a:p>
            <a:pPr lvl="2"/>
            <a:r>
              <a:rPr lang="en-US" dirty="0">
                <a:latin typeface="Arial" panose="020B0604020202020204" pitchFamily="34" charset="0"/>
                <a:cs typeface="Arial" panose="020B0604020202020204" pitchFamily="34" charset="0"/>
              </a:rPr>
              <a:t>Screening &amp; Referrals (45-60 min)</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3-6 check-in meetings in the first year </a:t>
            </a:r>
            <a:r>
              <a:rPr lang="en-US" sz="2400" dirty="0">
                <a:latin typeface="Arial" panose="020B0604020202020204" pitchFamily="34" charset="0"/>
                <a:cs typeface="Arial" panose="020B0604020202020204" pitchFamily="34" charset="0"/>
              </a:rPr>
              <a:t>(15-20 min/each) </a:t>
            </a:r>
          </a:p>
          <a:p>
            <a:pPr marL="0" lvl="1" indent="0" algn="ctr">
              <a:buNone/>
            </a:pPr>
            <a:endParaRPr lang="en-US" sz="2400" dirty="0">
              <a:latin typeface="Arial" panose="020B0604020202020204" pitchFamily="34" charset="0"/>
              <a:cs typeface="Arial" panose="020B0604020202020204" pitchFamily="34" charset="0"/>
            </a:endParaRPr>
          </a:p>
          <a:p>
            <a:pPr marL="0" lvl="1" indent="0" algn="ctr">
              <a:buNone/>
            </a:pPr>
            <a:r>
              <a:rPr lang="en-US" sz="2200" dirty="0">
                <a:latin typeface="Arial" panose="020B0604020202020204" pitchFamily="34" charset="0"/>
                <a:cs typeface="Arial" panose="020B0604020202020204" pitchFamily="34" charset="0"/>
              </a:rPr>
              <a:t>*Structure of the onboarding process can be tailored to meet the needs of each individual practice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379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Practice Supports:</a:t>
            </a:r>
          </a:p>
        </p:txBody>
      </p:sp>
      <p:sp>
        <p:nvSpPr>
          <p:cNvPr id="3" name="Content Placeholder 2"/>
          <p:cNvSpPr>
            <a:spLocks noGrp="1"/>
          </p:cNvSpPr>
          <p:nvPr>
            <p:ph idx="1"/>
          </p:nvPr>
        </p:nvSpPr>
        <p:spPr/>
        <p:txBody>
          <a:bodyPr>
            <a:normAutofit/>
          </a:bodyPr>
          <a:lstStyle/>
          <a:p>
            <a:pPr lvl="0"/>
            <a:r>
              <a:rPr lang="en-US" dirty="0">
                <a:latin typeface="Arial" panose="020B0604020202020204" pitchFamily="34" charset="0"/>
                <a:cs typeface="Arial" panose="020B0604020202020204" pitchFamily="34" charset="0"/>
              </a:rPr>
              <a:t>Access to practice-specific report on substance use screening results  </a:t>
            </a:r>
          </a:p>
          <a:p>
            <a:pPr lvl="0"/>
            <a:r>
              <a:rPr lang="en-US" dirty="0">
                <a:latin typeface="Arial" panose="020B0604020202020204" pitchFamily="34" charset="0"/>
                <a:cs typeface="Arial" panose="020B0604020202020204" pitchFamily="34" charset="0"/>
              </a:rPr>
              <a:t>Referral Updates </a:t>
            </a:r>
          </a:p>
          <a:p>
            <a:pPr lvl="0"/>
            <a:r>
              <a:rPr lang="en-US" dirty="0">
                <a:latin typeface="Arial" panose="020B0604020202020204" pitchFamily="34" charset="0"/>
                <a:cs typeface="Arial" panose="020B0604020202020204" pitchFamily="34" charset="0"/>
              </a:rPr>
              <a:t>Clinical Progress Notes </a:t>
            </a:r>
          </a:p>
          <a:p>
            <a:pPr lvl="0"/>
            <a:r>
              <a:rPr lang="en-US" dirty="0">
                <a:latin typeface="Arial" panose="020B0604020202020204" pitchFamily="34" charset="0"/>
                <a:cs typeface="Arial" panose="020B0604020202020204" pitchFamily="34" charset="0"/>
              </a:rPr>
              <a:t>Customized Live Trainings (virtual or in-person) as requested by the practice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8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an appropriate referral?</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Any patient who screened positive or reported substance use in the last year </a:t>
            </a:r>
          </a:p>
          <a:p>
            <a:r>
              <a:rPr lang="en-US" dirty="0">
                <a:latin typeface="Arial" panose="020B0604020202020204" pitchFamily="34" charset="0"/>
                <a:cs typeface="Arial" panose="020B0604020202020204" pitchFamily="34" charset="0"/>
              </a:rPr>
              <a:t>Patients do not need to believe that their substance use is problematic, want to make a change or be their primary reason for seeking support.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We will “meet them where they are” and focus on the needs/goals they identify while integrating substance use education, prevention and treatment where applicable.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14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68"/>
            <a:ext cx="8229600" cy="1143000"/>
          </a:xfrm>
        </p:spPr>
        <p:txBody>
          <a:bodyPr/>
          <a:lstStyle/>
          <a:p>
            <a:r>
              <a:rPr lang="en-US" dirty="0">
                <a:latin typeface="Arial" panose="020B0604020202020204" pitchFamily="34" charset="0"/>
                <a:cs typeface="Arial" panose="020B0604020202020204" pitchFamily="34" charset="0"/>
              </a:rPr>
              <a:t>How Do I Refer to PC Plus?</a:t>
            </a:r>
          </a:p>
        </p:txBody>
      </p:sp>
      <p:pic>
        <p:nvPicPr>
          <p:cNvPr id="4" name="Picture 3"/>
          <p:cNvPicPr>
            <a:picLocks noChangeAspect="1"/>
          </p:cNvPicPr>
          <p:nvPr/>
        </p:nvPicPr>
        <p:blipFill>
          <a:blip r:embed="rId2"/>
          <a:stretch>
            <a:fillRect/>
          </a:stretch>
        </p:blipFill>
        <p:spPr>
          <a:xfrm>
            <a:off x="3581400" y="1066800"/>
            <a:ext cx="5248922" cy="4805831"/>
          </a:xfrm>
          <a:prstGeom prst="rect">
            <a:avLst/>
          </a:prstGeom>
        </p:spPr>
      </p:pic>
      <p:sp>
        <p:nvSpPr>
          <p:cNvPr id="7" name="TextBox 6"/>
          <p:cNvSpPr txBox="1"/>
          <p:nvPr/>
        </p:nvSpPr>
        <p:spPr>
          <a:xfrm>
            <a:off x="457200" y="1825889"/>
            <a:ext cx="2971800" cy="398570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Enroll in the Massachusetts Child Psychiatry Access Program (MCPAP)</a:t>
            </a:r>
          </a:p>
          <a:p>
            <a:endParaRPr lang="en-US" sz="28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hlinkClick r:id="rId3"/>
              </a:rPr>
              <a:t>https://www.mcpap.com/Provider/EnrollInMcPAP.aspx</a:t>
            </a:r>
            <a:endParaRPr lang="en-US" sz="19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83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453413"/>
            <a:ext cx="7886700" cy="625652"/>
          </a:xfrm>
          <a:prstGeom prst="rect">
            <a:avLst/>
          </a:prstGeom>
        </p:spPr>
        <p:txBody>
          <a:bodyPr vert="horz" wrap="square" lIns="0" tIns="10001" rIns="0" bIns="0" rtlCol="0" anchor="ctr">
            <a:spAutoFit/>
          </a:bodyPr>
          <a:lstStyle/>
          <a:p>
            <a:pPr marL="10953">
              <a:spcBef>
                <a:spcPts val="79"/>
              </a:spcBef>
            </a:pPr>
            <a:r>
              <a:rPr sz="4000" dirty="0"/>
              <a:t>Important</a:t>
            </a:r>
            <a:r>
              <a:rPr sz="4000" spc="-79" dirty="0"/>
              <a:t> </a:t>
            </a:r>
            <a:r>
              <a:rPr sz="4000" dirty="0"/>
              <a:t>Points</a:t>
            </a:r>
          </a:p>
        </p:txBody>
      </p:sp>
      <p:sp>
        <p:nvSpPr>
          <p:cNvPr id="4" name="object 4"/>
          <p:cNvSpPr txBox="1">
            <a:spLocks noGrp="1"/>
          </p:cNvSpPr>
          <p:nvPr>
            <p:ph type="body" idx="1"/>
          </p:nvPr>
        </p:nvSpPr>
        <p:spPr>
          <a:xfrm>
            <a:off x="549322" y="1600200"/>
            <a:ext cx="8045356" cy="4194899"/>
          </a:xfrm>
          <a:prstGeom prst="rect">
            <a:avLst/>
          </a:prstGeom>
        </p:spPr>
        <p:txBody>
          <a:bodyPr vert="horz" wrap="square" lIns="0" tIns="9049" rIns="0" bIns="0" rtlCol="0">
            <a:spAutoFit/>
          </a:bodyPr>
          <a:lstStyle/>
          <a:p>
            <a:pPr marL="314325" marR="25718" indent="-237649">
              <a:spcBef>
                <a:spcPts val="600"/>
              </a:spcBef>
              <a:spcAft>
                <a:spcPts val="600"/>
              </a:spcAft>
              <a:tabLst>
                <a:tab pos="314325" algn="l"/>
                <a:tab pos="314801" algn="l"/>
              </a:tabLst>
            </a:pPr>
            <a:r>
              <a:rPr sz="2800" spc="-4" dirty="0">
                <a:latin typeface="+mj-lt"/>
              </a:rPr>
              <a:t>The </a:t>
            </a:r>
            <a:r>
              <a:rPr lang="en-US" sz="2800" spc="-4" dirty="0">
                <a:latin typeface="+mj-lt"/>
              </a:rPr>
              <a:t>adolescent brain is </a:t>
            </a:r>
            <a:r>
              <a:rPr sz="2800" spc="-4" dirty="0">
                <a:latin typeface="+mj-lt"/>
              </a:rPr>
              <a:t>highly sensitive during  </a:t>
            </a:r>
            <a:r>
              <a:rPr lang="en-US" sz="2800" spc="-4" dirty="0">
                <a:latin typeface="+mj-lt"/>
              </a:rPr>
              <a:t>this developmental period</a:t>
            </a:r>
            <a:r>
              <a:rPr sz="2800" spc="-4" dirty="0">
                <a:latin typeface="+mj-lt"/>
              </a:rPr>
              <a:t> </a:t>
            </a:r>
            <a:r>
              <a:rPr sz="2800" dirty="0">
                <a:latin typeface="+mj-lt"/>
              </a:rPr>
              <a:t>increasing susceptibility </a:t>
            </a:r>
            <a:r>
              <a:rPr sz="2800" spc="-4" dirty="0">
                <a:latin typeface="+mj-lt"/>
              </a:rPr>
              <a:t>to developing </a:t>
            </a:r>
            <a:r>
              <a:rPr lang="en-US" sz="2800" spc="-4" dirty="0">
                <a:latin typeface="+mj-lt"/>
              </a:rPr>
              <a:t>a substance use disorder (SUD)</a:t>
            </a:r>
          </a:p>
          <a:p>
            <a:pPr marL="314325" marR="25718" indent="-237649">
              <a:spcBef>
                <a:spcPts val="600"/>
              </a:spcBef>
              <a:spcAft>
                <a:spcPts val="600"/>
              </a:spcAft>
              <a:tabLst>
                <a:tab pos="314325" algn="l"/>
                <a:tab pos="314801" algn="l"/>
              </a:tabLst>
            </a:pPr>
            <a:r>
              <a:rPr lang="en-US" sz="2800" spc="-4" dirty="0">
                <a:latin typeface="+mj-lt"/>
              </a:rPr>
              <a:t>Even for those who don’t develop an SUD, adolescent substance use significantly increases risks for death, injury or other physical and mental health problems for this age group</a:t>
            </a:r>
          </a:p>
          <a:p>
            <a:pPr marL="314325" marR="25718" indent="-237649">
              <a:spcBef>
                <a:spcPts val="600"/>
              </a:spcBef>
              <a:spcAft>
                <a:spcPts val="600"/>
              </a:spcAft>
              <a:tabLst>
                <a:tab pos="314325" algn="l"/>
                <a:tab pos="314801" algn="l"/>
              </a:tabLst>
            </a:pPr>
            <a:endParaRPr sz="2800" dirty="0">
              <a:latin typeface="+mj-lt"/>
              <a:cs typeface="Times New Roman"/>
            </a:endParaRPr>
          </a:p>
        </p:txBody>
      </p:sp>
    </p:spTree>
    <p:extLst>
      <p:ext uri="{BB962C8B-B14F-4D97-AF65-F5344CB8AC3E}">
        <p14:creationId xmlns:p14="http://schemas.microsoft.com/office/powerpoint/2010/main" val="1736555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a:latin typeface="Arial" panose="020B0604020202020204" pitchFamily="34" charset="0"/>
                <a:cs typeface="Arial" panose="020B0604020202020204" pitchFamily="34" charset="0"/>
              </a:rPr>
              <a:t>Making A Referral</a:t>
            </a:r>
          </a:p>
        </p:txBody>
      </p:sp>
      <p:sp>
        <p:nvSpPr>
          <p:cNvPr id="6" name="Content Placeholder 5"/>
          <p:cNvSpPr>
            <a:spLocks noGrp="1"/>
          </p:cNvSpPr>
          <p:nvPr>
            <p:ph idx="1"/>
          </p:nvPr>
        </p:nvSpPr>
        <p:spPr>
          <a:xfrm>
            <a:off x="304800" y="1524000"/>
            <a:ext cx="4319682" cy="3962400"/>
          </a:xfrm>
        </p:spPr>
        <p:txBody>
          <a:bodyPr>
            <a:normAutofit fontScale="92500" lnSpcReduction="20000"/>
          </a:bodyPr>
          <a:lstStyle/>
          <a:p>
            <a:r>
              <a:rPr lang="en-US" dirty="0"/>
              <a:t>Once enrolled in MCPAP, you can fax referral to 617-730-6205</a:t>
            </a:r>
          </a:p>
          <a:p>
            <a:r>
              <a:rPr lang="en-US" dirty="0"/>
              <a:t>Please ensure your referral includes all necessary information</a:t>
            </a:r>
          </a:p>
          <a:p>
            <a:r>
              <a:rPr lang="en-US" dirty="0"/>
              <a:t>Referral Form available </a:t>
            </a:r>
            <a:r>
              <a:rPr lang="en-US" sz="1800" dirty="0"/>
              <a:t>(email: </a:t>
            </a:r>
            <a:r>
              <a:rPr lang="en-US" sz="1800" dirty="0">
                <a:hlinkClick r:id="rId2"/>
              </a:rPr>
              <a:t>PCPlus@childrens.harvard.edu</a:t>
            </a:r>
            <a:r>
              <a:rPr lang="en-US" sz="1800" dirty="0"/>
              <a:t>)</a:t>
            </a:r>
          </a:p>
        </p:txBody>
      </p:sp>
      <p:pic>
        <p:nvPicPr>
          <p:cNvPr id="7" name="Picture 6"/>
          <p:cNvPicPr>
            <a:picLocks noChangeAspect="1"/>
          </p:cNvPicPr>
          <p:nvPr/>
        </p:nvPicPr>
        <p:blipFill>
          <a:blip r:embed="rId3"/>
          <a:stretch>
            <a:fillRect/>
          </a:stretch>
        </p:blipFill>
        <p:spPr>
          <a:xfrm>
            <a:off x="4800600" y="1209461"/>
            <a:ext cx="3557682" cy="4591478"/>
          </a:xfrm>
          <a:prstGeom prst="rect">
            <a:avLst/>
          </a:prstGeom>
        </p:spPr>
      </p:pic>
    </p:spTree>
    <p:extLst>
      <p:ext uri="{BB962C8B-B14F-4D97-AF65-F5344CB8AC3E}">
        <p14:creationId xmlns:p14="http://schemas.microsoft.com/office/powerpoint/2010/main" val="399425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Referral Information Needed</a:t>
            </a:r>
          </a:p>
        </p:txBody>
      </p:sp>
      <p:sp>
        <p:nvSpPr>
          <p:cNvPr id="4" name="Content Placeholder 2"/>
          <p:cNvSpPr>
            <a:spLocks noGrp="1"/>
          </p:cNvSpPr>
          <p:nvPr>
            <p:ph idx="1"/>
          </p:nvPr>
        </p:nvSpPr>
        <p:spPr>
          <a:xfrm>
            <a:off x="152400" y="1417638"/>
            <a:ext cx="8839200" cy="4525962"/>
          </a:xfrm>
          <a:solidFill>
            <a:schemeClr val="tx2">
              <a:lumMod val="20000"/>
              <a:lumOff val="80000"/>
            </a:schemeClr>
          </a:solidFill>
        </p:spPr>
        <p:txBody>
          <a:bodyPr>
            <a:normAutofit fontScale="40000" lnSpcReduction="20000"/>
          </a:bodyPr>
          <a:lstStyle/>
          <a:p>
            <a:pPr marL="0" lvl="0" indent="0">
              <a:buNone/>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5000" b="1" dirty="0">
                <a:latin typeface="Arial" panose="020B0604020202020204" pitchFamily="34" charset="0"/>
                <a:cs typeface="Arial" panose="020B0604020202020204" pitchFamily="34" charset="0"/>
              </a:rPr>
              <a:t>Types of substances used and patient’s reason for seeking care</a:t>
            </a:r>
            <a:endParaRPr lang="en-US" sz="5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5000" b="1" dirty="0">
                <a:latin typeface="Arial" panose="020B0604020202020204" pitchFamily="34" charset="0"/>
                <a:cs typeface="Arial" panose="020B0604020202020204" pitchFamily="34" charset="0"/>
              </a:rPr>
              <a:t>Any concerns related to acute psychiatric or child protection issues or domestic violence noted</a:t>
            </a:r>
            <a:endParaRPr lang="en-US" sz="5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5000" b="1" dirty="0">
                <a:latin typeface="Arial" panose="020B0604020202020204" pitchFamily="34" charset="0"/>
                <a:cs typeface="Arial" panose="020B0604020202020204" pitchFamily="34" charset="0"/>
              </a:rPr>
              <a:t>Is family aware of the referral?</a:t>
            </a:r>
            <a:r>
              <a:rPr lang="en-US" sz="5000" dirty="0">
                <a:latin typeface="Arial" panose="020B0604020202020204" pitchFamily="34" charset="0"/>
                <a:cs typeface="Arial" panose="020B0604020202020204" pitchFamily="34" charset="0"/>
              </a:rPr>
              <a:t> (If not, how will PC Plus know when it’s appropriate to reach out?)</a:t>
            </a:r>
          </a:p>
          <a:p>
            <a:pPr lvl="1">
              <a:buFont typeface="Wingdings" panose="05000000000000000000" pitchFamily="2" charset="2"/>
              <a:buChar char="Ø"/>
            </a:pPr>
            <a:r>
              <a:rPr lang="en-US" sz="5000" b="1" dirty="0">
                <a:latin typeface="Arial" panose="020B0604020202020204" pitchFamily="34" charset="0"/>
                <a:cs typeface="Arial" panose="020B0604020202020204" pitchFamily="34" charset="0"/>
              </a:rPr>
              <a:t>Appointment Contact Information </a:t>
            </a:r>
            <a:r>
              <a:rPr lang="en-US" sz="5000" dirty="0">
                <a:latin typeface="Arial" panose="020B0604020202020204" pitchFamily="34" charset="0"/>
                <a:cs typeface="Arial" panose="020B0604020202020204" pitchFamily="34" charset="0"/>
              </a:rPr>
              <a:t>(Name &amp; phone number) </a:t>
            </a:r>
          </a:p>
          <a:p>
            <a:pPr marL="457200" lvl="1" indent="0">
              <a:buNone/>
            </a:pPr>
            <a:r>
              <a:rPr lang="en-US" sz="5000" dirty="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Please note:</a:t>
            </a:r>
          </a:p>
          <a:p>
            <a:pPr lvl="2">
              <a:buFont typeface="Wingdings" panose="05000000000000000000" pitchFamily="2" charset="2"/>
              <a:buChar char="Ø"/>
            </a:pPr>
            <a:r>
              <a:rPr lang="en-US" sz="4800" dirty="0">
                <a:latin typeface="Arial" panose="020B0604020202020204" pitchFamily="34" charset="0"/>
                <a:cs typeface="Arial" panose="020B0604020202020204" pitchFamily="34" charset="0"/>
              </a:rPr>
              <a:t>Is this patient or parent/guardians contact information </a:t>
            </a:r>
          </a:p>
          <a:p>
            <a:pPr lvl="2">
              <a:buFont typeface="Wingdings" panose="05000000000000000000" pitchFamily="2" charset="2"/>
              <a:buChar char="Ø"/>
            </a:pPr>
            <a:r>
              <a:rPr lang="en-US" sz="4800" dirty="0">
                <a:latin typeface="Arial" panose="020B0604020202020204" pitchFamily="34" charset="0"/>
                <a:cs typeface="Arial" panose="020B0604020202020204" pitchFamily="34" charset="0"/>
              </a:rPr>
              <a:t>Any special instructions – e.g. caregivers unaware; no voicemail, etc.)</a:t>
            </a:r>
          </a:p>
          <a:p>
            <a:pPr lvl="1">
              <a:buFont typeface="Wingdings" panose="05000000000000000000" pitchFamily="2" charset="2"/>
              <a:buChar char="Ø"/>
            </a:pPr>
            <a:r>
              <a:rPr lang="en-US" sz="5000" b="1" dirty="0">
                <a:latin typeface="Arial" panose="020B0604020202020204" pitchFamily="34" charset="0"/>
                <a:cs typeface="Arial" panose="020B0604020202020204" pitchFamily="34" charset="0"/>
              </a:rPr>
              <a:t>Contact information for primary care provider seeking consultation</a:t>
            </a:r>
            <a:endParaRPr lang="en-US" sz="5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5000" b="1" dirty="0">
                <a:latin typeface="Arial" panose="020B0604020202020204" pitchFamily="34" charset="0"/>
                <a:cs typeface="Arial" panose="020B0604020202020204" pitchFamily="34" charset="0"/>
              </a:rPr>
              <a:t>Email address to receive confirmation that referral was received by PC Plus and date of first scheduled visit</a:t>
            </a:r>
            <a:endParaRPr lang="en-US" sz="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387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Making a Referral</a:t>
            </a:r>
          </a:p>
        </p:txBody>
      </p:sp>
      <p:sp>
        <p:nvSpPr>
          <p:cNvPr id="3" name="Content Placeholder 2"/>
          <p:cNvSpPr>
            <a:spLocks noGrp="1"/>
          </p:cNvSpPr>
          <p:nvPr>
            <p:ph idx="1"/>
          </p:nvPr>
        </p:nvSpPr>
        <p:spPr>
          <a:xfrm>
            <a:off x="457200" y="1308407"/>
            <a:ext cx="4495800" cy="4522243"/>
          </a:xfrm>
          <a:solidFill>
            <a:schemeClr val="accent2">
              <a:lumMod val="40000"/>
              <a:lumOff val="60000"/>
            </a:schemeClr>
          </a:solidFill>
        </p:spPr>
        <p:txBody>
          <a:bodyPr>
            <a:normAutofit lnSpcReduction="10000"/>
          </a:bodyPr>
          <a:lstStyle/>
          <a:p>
            <a:pPr marL="0" indent="0">
              <a:buNone/>
            </a:pPr>
            <a:r>
              <a:rPr lang="en-US" sz="2800" b="1" dirty="0">
                <a:latin typeface="Arial" panose="020B0604020202020204" pitchFamily="34" charset="0"/>
                <a:cs typeface="Arial" panose="020B0604020202020204" pitchFamily="34" charset="0"/>
              </a:rPr>
              <a:t>Provide “PC Plus Information Sheet to Patient/Families</a:t>
            </a:r>
          </a:p>
          <a:p>
            <a:pPr marL="0" indent="0">
              <a:buNone/>
            </a:pPr>
            <a:endParaRPr lang="en-US" sz="10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Includes a brief description of services offered and contact information for patients/families to set up appointments</a:t>
            </a:r>
          </a:p>
          <a:p>
            <a:r>
              <a:rPr lang="en-US" sz="2400" dirty="0">
                <a:latin typeface="Arial" panose="020B0604020202020204" pitchFamily="34" charset="0"/>
                <a:cs typeface="Arial" panose="020B0604020202020204" pitchFamily="34" charset="0"/>
              </a:rPr>
              <a:t>Will still require a referral from PCP should patient/family decide participate</a:t>
            </a:r>
          </a:p>
        </p:txBody>
      </p:sp>
      <p:pic>
        <p:nvPicPr>
          <p:cNvPr id="4" name="Picture 3"/>
          <p:cNvPicPr>
            <a:picLocks noChangeAspect="1"/>
          </p:cNvPicPr>
          <p:nvPr/>
        </p:nvPicPr>
        <p:blipFill>
          <a:blip r:embed="rId2"/>
          <a:stretch>
            <a:fillRect/>
          </a:stretch>
        </p:blipFill>
        <p:spPr>
          <a:xfrm>
            <a:off x="5187662" y="1295399"/>
            <a:ext cx="3499138" cy="4522243"/>
          </a:xfrm>
          <a:prstGeom prst="rect">
            <a:avLst/>
          </a:prstGeom>
        </p:spPr>
      </p:pic>
    </p:spTree>
    <p:extLst>
      <p:ext uri="{BB962C8B-B14F-4D97-AF65-F5344CB8AC3E}">
        <p14:creationId xmlns:p14="http://schemas.microsoft.com/office/powerpoint/2010/main" val="407774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to Contact PC Plus:</a:t>
            </a:r>
          </a:p>
        </p:txBody>
      </p:sp>
      <p:sp>
        <p:nvSpPr>
          <p:cNvPr id="3" name="Content Placeholder 2"/>
          <p:cNvSpPr>
            <a:spLocks noGrp="1"/>
          </p:cNvSpPr>
          <p:nvPr>
            <p:ph idx="1"/>
          </p:nvPr>
        </p:nvSpPr>
        <p:spPr>
          <a:xfrm>
            <a:off x="609600" y="2057399"/>
            <a:ext cx="8382000" cy="3505201"/>
          </a:xfrm>
        </p:spPr>
        <p:txBody>
          <a:bodyPr>
            <a:normAutofit/>
          </a:bodyPr>
          <a:lstStyle/>
          <a:p>
            <a:pPr marL="0" indent="0" algn="ctr">
              <a:buNone/>
            </a:pPr>
            <a:r>
              <a:rPr lang="en-US" sz="3600" b="1" dirty="0">
                <a:latin typeface="Arial" panose="020B0604020202020204" pitchFamily="34" charset="0"/>
                <a:cs typeface="Arial" panose="020B0604020202020204" pitchFamily="34" charset="0"/>
              </a:rPr>
              <a:t>Email: </a:t>
            </a:r>
            <a:r>
              <a:rPr lang="en-US" sz="3600" dirty="0">
                <a:latin typeface="Arial" panose="020B0604020202020204" pitchFamily="34" charset="0"/>
                <a:cs typeface="Arial" panose="020B0604020202020204" pitchFamily="34" charset="0"/>
                <a:hlinkClick r:id="rId2"/>
              </a:rPr>
              <a:t>PCPlus@childrens.harvard.edu</a:t>
            </a: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Phone: </a:t>
            </a:r>
            <a:r>
              <a:rPr lang="en-US" sz="3600" dirty="0">
                <a:latin typeface="Arial" panose="020B0604020202020204" pitchFamily="34" charset="0"/>
                <a:cs typeface="Arial" panose="020B0604020202020204" pitchFamily="34" charset="0"/>
              </a:rPr>
              <a:t>617-919-5259 </a:t>
            </a:r>
          </a:p>
          <a:p>
            <a:pPr marL="0" indent="0" algn="ctr">
              <a:buNone/>
            </a:pPr>
            <a:r>
              <a:rPr lang="en-US" sz="3600" b="1" dirty="0">
                <a:latin typeface="Arial" panose="020B0604020202020204" pitchFamily="34" charset="0"/>
                <a:cs typeface="Arial" panose="020B0604020202020204" pitchFamily="34" charset="0"/>
              </a:rPr>
              <a:t>Fax: </a:t>
            </a:r>
            <a:r>
              <a:rPr lang="en-US" sz="3600" dirty="0">
                <a:latin typeface="Arial" panose="020B0604020202020204" pitchFamily="34" charset="0"/>
                <a:cs typeface="Arial" panose="020B0604020202020204" pitchFamily="34" charset="0"/>
              </a:rPr>
              <a:t>(617) 730-6205</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hlinkClick r:id="rId3"/>
              </a:rPr>
              <a:t>Shannon.Mountain-Ray@childrens.harvard.edu</a:t>
            </a:r>
            <a:endParaRPr lang="en-US" sz="2800" dirty="0">
              <a:latin typeface="Arial" panose="020B0604020202020204" pitchFamily="34" charset="0"/>
              <a:cs typeface="Arial" panose="020B0604020202020204" pitchFamily="34" charset="0"/>
            </a:endParaRPr>
          </a:p>
          <a:p>
            <a:pPr marL="0" indent="0" algn="ctr">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572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304800"/>
            <a:ext cx="8869864" cy="4166747"/>
          </a:xfrm>
          <a:prstGeom prst="rect">
            <a:avLst/>
          </a:prstGeom>
        </p:spPr>
      </p:pic>
      <p:sp>
        <p:nvSpPr>
          <p:cNvPr id="3" name="TextBox 2"/>
          <p:cNvSpPr txBox="1"/>
          <p:nvPr/>
        </p:nvSpPr>
        <p:spPr>
          <a:xfrm>
            <a:off x="2209800" y="4724400"/>
            <a:ext cx="5791200" cy="646331"/>
          </a:xfrm>
          <a:prstGeom prst="rect">
            <a:avLst/>
          </a:prstGeom>
          <a:noFill/>
        </p:spPr>
        <p:txBody>
          <a:bodyPr wrap="square" rtlCol="0">
            <a:spAutoFit/>
          </a:bodyPr>
          <a:lstStyle/>
          <a:p>
            <a:r>
              <a:rPr lang="en-US" sz="3600" dirty="0">
                <a:hlinkClick r:id="rId4"/>
              </a:rPr>
              <a:t>https://helplinema.org/</a:t>
            </a:r>
            <a:endParaRPr lang="en-US" sz="3600" dirty="0"/>
          </a:p>
        </p:txBody>
      </p:sp>
    </p:spTree>
    <p:extLst>
      <p:ext uri="{BB962C8B-B14F-4D97-AF65-F5344CB8AC3E}">
        <p14:creationId xmlns:p14="http://schemas.microsoft.com/office/powerpoint/2010/main" val="1185617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rmAutofit fontScale="90000"/>
          </a:bodyPr>
          <a:lstStyle/>
          <a:p>
            <a:r>
              <a:rPr lang="en-US" dirty="0"/>
              <a:t>Please don’t hesitate to reach out!</a:t>
            </a:r>
          </a:p>
        </p:txBody>
      </p:sp>
      <p:sp>
        <p:nvSpPr>
          <p:cNvPr id="4" name="Content Placeholder 3"/>
          <p:cNvSpPr>
            <a:spLocks noGrp="1"/>
          </p:cNvSpPr>
          <p:nvPr>
            <p:ph sz="half" idx="2"/>
          </p:nvPr>
        </p:nvSpPr>
        <p:spPr>
          <a:xfrm>
            <a:off x="2362200" y="3429000"/>
            <a:ext cx="4572000" cy="1524002"/>
          </a:xfrm>
        </p:spPr>
        <p:txBody>
          <a:bodyPr>
            <a:normAutofit/>
          </a:bodyPr>
          <a:lstStyle/>
          <a:p>
            <a:pPr marL="0" indent="0">
              <a:buNone/>
            </a:pPr>
            <a:r>
              <a:rPr lang="en-US" sz="2400" dirty="0"/>
              <a:t>Shannon Mountain-Ray, LICSW</a:t>
            </a:r>
          </a:p>
          <a:p>
            <a:pPr marL="0" indent="0">
              <a:buNone/>
            </a:pPr>
            <a:r>
              <a:rPr lang="en-US" sz="1600" dirty="0"/>
              <a:t>Director of Integrated and Collaborative Care</a:t>
            </a:r>
            <a:endParaRPr lang="en-US" sz="2400" dirty="0"/>
          </a:p>
          <a:p>
            <a:pPr marL="0" indent="0">
              <a:buNone/>
            </a:pPr>
            <a:r>
              <a:rPr lang="en-US" sz="1600" dirty="0">
                <a:hlinkClick r:id="rId2"/>
              </a:rPr>
              <a:t>Shannon.Mountain-Ray@childrens.harvard.edu</a:t>
            </a:r>
            <a:endParaRPr lang="en-US" sz="2400" dirty="0"/>
          </a:p>
          <a:p>
            <a:pPr marL="0" indent="0">
              <a:buNone/>
            </a:pPr>
            <a:r>
              <a:rPr lang="en-US" sz="1600" dirty="0"/>
              <a:t>857-218-4334 (x84334)</a:t>
            </a:r>
          </a:p>
        </p:txBody>
      </p:sp>
    </p:spTree>
    <p:extLst>
      <p:ext uri="{BB962C8B-B14F-4D97-AF65-F5344CB8AC3E}">
        <p14:creationId xmlns:p14="http://schemas.microsoft.com/office/powerpoint/2010/main" val="39202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608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6096"/>
          <a:stretch/>
        </p:blipFill>
        <p:spPr bwMode="auto">
          <a:xfrm>
            <a:off x="1519237" y="1524000"/>
            <a:ext cx="6105525" cy="409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3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773" y="1221129"/>
            <a:ext cx="8430227" cy="4009302"/>
          </a:xfrm>
        </p:spPr>
        <p:txBody>
          <a:bodyPr>
            <a:normAutofit lnSpcReduction="10000"/>
          </a:bodyPr>
          <a:lstStyle/>
          <a:p>
            <a:pPr marL="0" lvl="0" indent="0" algn="ctr">
              <a:spcBef>
                <a:spcPts val="0"/>
              </a:spcBef>
              <a:buNone/>
              <a:defRPr/>
            </a:pPr>
            <a:r>
              <a:rPr lang="en-US" b="1" dirty="0">
                <a:solidFill>
                  <a:srgbClr val="0070C0"/>
                </a:solidFill>
                <a:latin typeface="Arial" panose="020B0604020202020204" pitchFamily="34" charset="0"/>
                <a:cs typeface="Arial" panose="020B0604020202020204" pitchFamily="34" charset="0"/>
              </a:rPr>
              <a:t>1.8 million </a:t>
            </a:r>
            <a:r>
              <a:rPr lang="en-US" dirty="0">
                <a:latin typeface="Arial" panose="020B0604020202020204" pitchFamily="34" charset="0"/>
                <a:cs typeface="Arial" panose="020B0604020202020204" pitchFamily="34" charset="0"/>
              </a:rPr>
              <a:t>adolescents ages 12-17 were diagnosed with a past  year SUD</a:t>
            </a:r>
          </a:p>
          <a:p>
            <a:pPr marL="0" lvl="0" indent="0">
              <a:spcBef>
                <a:spcPts val="0"/>
              </a:spcBef>
              <a:buNone/>
              <a:defRPr/>
            </a:pPr>
            <a:endParaRPr lang="en-US" sz="3600" dirty="0">
              <a:latin typeface="Arial" panose="020B0604020202020204" pitchFamily="34" charset="0"/>
              <a:cs typeface="Arial" panose="020B0604020202020204" pitchFamily="34" charset="0"/>
            </a:endParaRPr>
          </a:p>
          <a:p>
            <a:pPr marL="0" lvl="0" indent="0">
              <a:spcBef>
                <a:spcPts val="0"/>
              </a:spcBef>
              <a:buNone/>
              <a:defRPr/>
            </a:pPr>
            <a:endParaRPr lang="en-US" sz="3600" dirty="0">
              <a:latin typeface="Arial" panose="020B0604020202020204" pitchFamily="34" charset="0"/>
              <a:cs typeface="Arial" panose="020B0604020202020204" pitchFamily="34" charset="0"/>
            </a:endParaRPr>
          </a:p>
          <a:p>
            <a:pPr marL="0" lvl="0" indent="0">
              <a:spcBef>
                <a:spcPts val="0"/>
              </a:spcBef>
              <a:buNone/>
              <a:defRPr/>
            </a:pPr>
            <a:endParaRPr lang="en-US" sz="36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lgn="ctr">
              <a:spcBef>
                <a:spcPts val="0"/>
              </a:spcBef>
              <a:buNone/>
              <a:defRPr/>
            </a:pPr>
            <a:r>
              <a:rPr lang="en-US" dirty="0">
                <a:latin typeface="Arial" panose="020B0604020202020204" pitchFamily="34" charset="0"/>
                <a:cs typeface="Arial" panose="020B0604020202020204" pitchFamily="34" charset="0"/>
              </a:rPr>
              <a:t>Only </a:t>
            </a:r>
            <a:r>
              <a:rPr lang="en-US" b="1" dirty="0">
                <a:solidFill>
                  <a:srgbClr val="C00000"/>
                </a:solidFill>
                <a:latin typeface="Arial" panose="020B0604020202020204" pitchFamily="34" charset="0"/>
                <a:cs typeface="Arial" panose="020B0604020202020204" pitchFamily="34" charset="0"/>
              </a:rPr>
              <a:t>19.3%</a:t>
            </a:r>
            <a:r>
              <a:rPr lang="en-US" dirty="0">
                <a:latin typeface="Arial" panose="020B0604020202020204" pitchFamily="34" charset="0"/>
                <a:cs typeface="Arial" panose="020B0604020202020204" pitchFamily="34" charset="0"/>
              </a:rPr>
              <a:t> of those diagnosed received treatment</a:t>
            </a:r>
          </a:p>
        </p:txBody>
      </p:sp>
      <p:sp>
        <p:nvSpPr>
          <p:cNvPr id="2" name="TextBox 1"/>
          <p:cNvSpPr txBox="1"/>
          <p:nvPr/>
        </p:nvSpPr>
        <p:spPr>
          <a:xfrm>
            <a:off x="0" y="5366667"/>
            <a:ext cx="9066551" cy="338554"/>
          </a:xfrm>
          <a:prstGeom prst="rect">
            <a:avLst/>
          </a:prstGeom>
          <a:noFill/>
        </p:spPr>
        <p:txBody>
          <a:bodyPr wrap="square" rtlCol="0">
            <a:spAutoFit/>
          </a:bodyPr>
          <a:lstStyle/>
          <a:p>
            <a:pPr lvl="0">
              <a:defRPr/>
            </a:pPr>
            <a:r>
              <a:rPr lang="en-US" sz="800" dirty="0"/>
              <a:t>Substance Abuse and Mental Health Services Administration. (2024). </a:t>
            </a:r>
            <a:r>
              <a:rPr lang="en-US" sz="800" i="1" dirty="0"/>
              <a:t>2023 National Survey on Drug Use and Health: Main highlights</a:t>
            </a:r>
            <a:r>
              <a:rPr lang="en-US" sz="800" dirty="0"/>
              <a:t> (HHS Publication No. PEP24-07-01-006). U.S. Department of Health and Human Services. </a:t>
            </a:r>
            <a:r>
              <a:rPr lang="en-US" sz="800" dirty="0">
                <a:hlinkClick r:id="rId3"/>
              </a:rPr>
              <a:t>https://www.samhsa.gov/data/sites/default/files/NSDUH%202023%20Annual%20Release/2023-nsduh-main-highlights.pdf</a:t>
            </a:r>
            <a:endParaRPr lang="en-US" sz="800" dirty="0"/>
          </a:p>
        </p:txBody>
      </p:sp>
      <p:sp>
        <p:nvSpPr>
          <p:cNvPr id="5" name="Title 1"/>
          <p:cNvSpPr>
            <a:spLocks noGrp="1"/>
          </p:cNvSpPr>
          <p:nvPr>
            <p:ph type="title"/>
          </p:nvPr>
        </p:nvSpPr>
        <p:spPr>
          <a:xfrm>
            <a:off x="-16565" y="0"/>
            <a:ext cx="9066551" cy="1143000"/>
          </a:xfrm>
        </p:spPr>
        <p:txBody>
          <a:bodyPr>
            <a:normAutofit/>
          </a:bodyPr>
          <a:lstStyle/>
          <a:p>
            <a:r>
              <a:rPr lang="en-US" sz="3200" dirty="0">
                <a:latin typeface="Arial" panose="020B0604020202020204" pitchFamily="34" charset="0"/>
                <a:cs typeface="Arial" panose="020B0604020202020204" pitchFamily="34" charset="0"/>
              </a:rPr>
              <a:t>Adolescent Substance Use and Treatment</a:t>
            </a:r>
          </a:p>
        </p:txBody>
      </p:sp>
      <p:sp>
        <p:nvSpPr>
          <p:cNvPr id="6" name="Smiley Face 5">
            <a:extLst>
              <a:ext uri="{FF2B5EF4-FFF2-40B4-BE49-F238E27FC236}">
                <a16:creationId xmlns:a16="http://schemas.microsoft.com/office/drawing/2014/main" id="{0960ED1E-20E3-DFD9-CA5A-4D2C83E291C9}"/>
              </a:ext>
            </a:extLst>
          </p:cNvPr>
          <p:cNvSpPr/>
          <p:nvPr/>
        </p:nvSpPr>
        <p:spPr>
          <a:xfrm>
            <a:off x="2171700" y="2465769"/>
            <a:ext cx="533400" cy="533400"/>
          </a:xfrm>
          <a:prstGeom prst="smileyFac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128A32D7-F896-C9C5-DA36-A37452A09366}"/>
              </a:ext>
            </a:extLst>
          </p:cNvPr>
          <p:cNvSpPr/>
          <p:nvPr/>
        </p:nvSpPr>
        <p:spPr>
          <a:xfrm>
            <a:off x="3060700" y="2459562"/>
            <a:ext cx="533400" cy="533400"/>
          </a:xfrm>
          <a:prstGeom prst="smileyFac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B655B526-E40B-F6DD-B9C6-DC382BE31068}"/>
              </a:ext>
            </a:extLst>
          </p:cNvPr>
          <p:cNvSpPr/>
          <p:nvPr/>
        </p:nvSpPr>
        <p:spPr>
          <a:xfrm>
            <a:off x="4038600" y="2454733"/>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65259641-BA37-C930-9D32-D0E51548653B}"/>
              </a:ext>
            </a:extLst>
          </p:cNvPr>
          <p:cNvSpPr/>
          <p:nvPr/>
        </p:nvSpPr>
        <p:spPr>
          <a:xfrm>
            <a:off x="5008418" y="2491169"/>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83FDB32C-C0AD-0DE0-B786-F72AA28882A6}"/>
              </a:ext>
            </a:extLst>
          </p:cNvPr>
          <p:cNvSpPr/>
          <p:nvPr/>
        </p:nvSpPr>
        <p:spPr>
          <a:xfrm>
            <a:off x="5963227" y="2481933"/>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65266695-C81D-D399-6D1E-0079F77E0161}"/>
              </a:ext>
            </a:extLst>
          </p:cNvPr>
          <p:cNvSpPr/>
          <p:nvPr/>
        </p:nvSpPr>
        <p:spPr>
          <a:xfrm>
            <a:off x="2171700" y="3378369"/>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F141E504-80FE-EF71-9002-23B9C80BAA6A}"/>
              </a:ext>
            </a:extLst>
          </p:cNvPr>
          <p:cNvSpPr/>
          <p:nvPr/>
        </p:nvSpPr>
        <p:spPr>
          <a:xfrm>
            <a:off x="3061278" y="3379524"/>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EEE40DB8-971B-1789-8A2F-489ADC5A0FF2}"/>
              </a:ext>
            </a:extLst>
          </p:cNvPr>
          <p:cNvSpPr/>
          <p:nvPr/>
        </p:nvSpPr>
        <p:spPr>
          <a:xfrm>
            <a:off x="4048991" y="3378369"/>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79CD9105-0992-54EE-BAED-B01741E0B585}"/>
              </a:ext>
            </a:extLst>
          </p:cNvPr>
          <p:cNvSpPr/>
          <p:nvPr/>
        </p:nvSpPr>
        <p:spPr>
          <a:xfrm>
            <a:off x="5008418" y="3378369"/>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FCD07728-28FC-1C0C-DC5A-34B3FA982B15}"/>
              </a:ext>
            </a:extLst>
          </p:cNvPr>
          <p:cNvSpPr/>
          <p:nvPr/>
        </p:nvSpPr>
        <p:spPr>
          <a:xfrm>
            <a:off x="5963227" y="3350660"/>
            <a:ext cx="533400" cy="533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20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dirty="0">
                <a:latin typeface="+mn-lt"/>
                <a:ea typeface="ＭＳ Ｐゴシック" charset="0"/>
              </a:rPr>
              <a:t>How can we intervene? </a:t>
            </a:r>
            <a:endParaRPr lang="en-US" dirty="0">
              <a:latin typeface="+mn-lt"/>
            </a:endParaRPr>
          </a:p>
        </p:txBody>
      </p:sp>
    </p:spTree>
    <p:extLst>
      <p:ext uri="{BB962C8B-B14F-4D97-AF65-F5344CB8AC3E}">
        <p14:creationId xmlns:p14="http://schemas.microsoft.com/office/powerpoint/2010/main" val="306399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237067" y="2209800"/>
            <a:ext cx="8602133" cy="2996043"/>
          </a:xfrm>
          <a:prstGeom prst="rect">
            <a:avLst/>
          </a:prstGeom>
          <a:noFill/>
          <a:ln>
            <a:noFill/>
          </a:ln>
        </p:spPr>
        <p:txBody>
          <a:bodyPr vert="horz" wrap="square" lIns="91425" tIns="45700" rIns="91425" bIns="45700" numCol="1" anchor="t" anchorCtr="0" compatLnSpc="1">
            <a:prstTxWarp prst="textNoShape">
              <a:avLst/>
            </a:prstTxWarp>
            <a:noAutofit/>
          </a:bodyPr>
          <a:lstStyle/>
          <a:p>
            <a:pPr marL="0" indent="0" algn="ctr">
              <a:spcBef>
                <a:spcPts val="0"/>
              </a:spcBef>
              <a:spcAft>
                <a:spcPts val="0"/>
              </a:spcAft>
              <a:buClr>
                <a:srgbClr val="953735"/>
              </a:buClr>
              <a:buSzPct val="100000"/>
              <a:buNone/>
            </a:pPr>
            <a:r>
              <a:rPr lang="en" dirty="0">
                <a:solidFill>
                  <a:schemeClr val="dk1"/>
                </a:solidFill>
                <a:latin typeface="Arial"/>
                <a:ea typeface="Arial"/>
                <a:cs typeface="Arial"/>
                <a:sym typeface="Arial"/>
              </a:rPr>
              <a:t>Universal or targeted screening for assessing use and severity of tobacco/nicotine; alcohol; illicit drugs; and prescription drug use and disorders</a:t>
            </a:r>
          </a:p>
        </p:txBody>
      </p:sp>
      <p:sp>
        <p:nvSpPr>
          <p:cNvPr id="674" name="Shape 674"/>
          <p:cNvSpPr txBox="1"/>
          <p:nvPr/>
        </p:nvSpPr>
        <p:spPr>
          <a:xfrm>
            <a:off x="1083734" y="990600"/>
            <a:ext cx="6908798" cy="971550"/>
          </a:xfrm>
          <a:prstGeom prst="rect">
            <a:avLst/>
          </a:prstGeom>
          <a:noFill/>
          <a:ln>
            <a:noFill/>
          </a:ln>
        </p:spPr>
        <p:txBody>
          <a:bodyPr lIns="91425" tIns="45700" rIns="91425" bIns="45700" anchor="ctr" anchorCtr="0">
            <a:noAutofit/>
          </a:bodyPr>
          <a:lstStyle/>
          <a:p>
            <a:pPr algn="ctr">
              <a:buClr>
                <a:srgbClr val="CE1C27"/>
              </a:buClr>
              <a:buSzPct val="25000"/>
            </a:pPr>
            <a:r>
              <a:rPr lang="en-US" sz="4400" dirty="0">
                <a:ea typeface="ＭＳ Ｐゴシック" charset="0"/>
              </a:rPr>
              <a:t>Screening</a:t>
            </a:r>
            <a:endParaRPr lang="en" sz="4400" dirty="0">
              <a:ea typeface="Arial"/>
              <a:cs typeface="Arial"/>
              <a:sym typeface="Arial"/>
            </a:endParaRPr>
          </a:p>
        </p:txBody>
      </p:sp>
    </p:spTree>
    <p:extLst>
      <p:ext uri="{BB962C8B-B14F-4D97-AF65-F5344CB8AC3E}">
        <p14:creationId xmlns:p14="http://schemas.microsoft.com/office/powerpoint/2010/main" val="145482849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idx="4294967295"/>
          </p:nvPr>
        </p:nvSpPr>
        <p:spPr>
          <a:xfrm>
            <a:off x="361245" y="533400"/>
            <a:ext cx="8365066" cy="857250"/>
          </a:xfrm>
          <a:prstGeom prst="rect">
            <a:avLst/>
          </a:prstGeom>
          <a:noFill/>
          <a:ln>
            <a:noFill/>
          </a:ln>
        </p:spPr>
        <p:txBody>
          <a:bodyPr vert="horz" wrap="square" lIns="77025" tIns="38500" rIns="77025" bIns="38500" numCol="1" anchor="ctr" anchorCtr="0" compatLnSpc="1">
            <a:prstTxWarp prst="textNoShape">
              <a:avLst/>
            </a:prstTxWarp>
            <a:noAutofit/>
          </a:bodyPr>
          <a:lstStyle/>
          <a:p>
            <a:pPr>
              <a:spcBef>
                <a:spcPts val="0"/>
              </a:spcBef>
              <a:buClr>
                <a:srgbClr val="CE1C27"/>
              </a:buClr>
              <a:buSzPct val="25000"/>
            </a:pPr>
            <a:r>
              <a:rPr lang="en-US" sz="4000" dirty="0">
                <a:latin typeface="+mn-lt"/>
                <a:ea typeface="ＭＳ Ｐゴシック" charset="0"/>
              </a:rPr>
              <a:t>Top Reasons for Not Screening</a:t>
            </a:r>
            <a:endParaRPr lang="en" sz="4000" dirty="0">
              <a:latin typeface="+mn-lt"/>
              <a:ea typeface="Arial"/>
              <a:cs typeface="Arial"/>
              <a:sym typeface="Arial"/>
            </a:endParaRPr>
          </a:p>
        </p:txBody>
      </p:sp>
      <p:cxnSp>
        <p:nvCxnSpPr>
          <p:cNvPr id="680" name="Shape 680"/>
          <p:cNvCxnSpPr/>
          <p:nvPr/>
        </p:nvCxnSpPr>
        <p:spPr>
          <a:xfrm>
            <a:off x="4526845" y="3512343"/>
            <a:ext cx="16933" cy="471487"/>
          </a:xfrm>
          <a:prstGeom prst="straightConnector1">
            <a:avLst/>
          </a:prstGeom>
          <a:noFill/>
          <a:ln>
            <a:noFill/>
          </a:ln>
        </p:spPr>
      </p:cxnSp>
      <p:sp>
        <p:nvSpPr>
          <p:cNvPr id="681" name="Shape 681"/>
          <p:cNvSpPr/>
          <p:nvPr/>
        </p:nvSpPr>
        <p:spPr>
          <a:xfrm>
            <a:off x="837303" y="1828800"/>
            <a:ext cx="7412949" cy="2971799"/>
          </a:xfrm>
          <a:prstGeom prst="rect">
            <a:avLst/>
          </a:prstGeom>
          <a:noFill/>
          <a:ln>
            <a:noFill/>
          </a:ln>
        </p:spPr>
        <p:txBody>
          <a:bodyPr lIns="76225" tIns="37450" rIns="76225" bIns="37450" anchor="t" anchorCtr="0">
            <a:noAutofit/>
          </a:bodyPr>
          <a:lstStyle/>
          <a:p>
            <a:pPr marL="539750" indent="-514350">
              <a:buSzPct val="100000"/>
              <a:buFont typeface="Arial" panose="020B0604020202020204" pitchFamily="34" charset="0"/>
              <a:buChar char="•"/>
            </a:pPr>
            <a:r>
              <a:rPr lang="en" sz="2800" dirty="0">
                <a:solidFill>
                  <a:schemeClr val="dk1"/>
                </a:solidFill>
                <a:latin typeface="Arial"/>
                <a:ea typeface="Arial"/>
                <a:cs typeface="Arial"/>
                <a:sym typeface="Arial"/>
              </a:rPr>
              <a:t>No Time</a:t>
            </a:r>
          </a:p>
          <a:p>
            <a:pPr marL="539750" indent="-514350">
              <a:spcBef>
                <a:spcPts val="600"/>
              </a:spcBef>
              <a:buSzPct val="100000"/>
              <a:buFont typeface="Arial" panose="020B0604020202020204" pitchFamily="34" charset="0"/>
              <a:buChar char="•"/>
            </a:pPr>
            <a:r>
              <a:rPr lang="en" sz="2800" dirty="0">
                <a:solidFill>
                  <a:schemeClr val="dk1"/>
                </a:solidFill>
                <a:latin typeface="Arial"/>
                <a:ea typeface="Arial"/>
                <a:cs typeface="Arial"/>
                <a:sym typeface="Arial"/>
              </a:rPr>
              <a:t>No Training</a:t>
            </a:r>
          </a:p>
          <a:p>
            <a:pPr marL="539750" indent="-514350">
              <a:spcBef>
                <a:spcPts val="600"/>
              </a:spcBef>
              <a:buSzPct val="100000"/>
              <a:buFont typeface="Arial" panose="020B0604020202020204" pitchFamily="34" charset="0"/>
              <a:buChar char="•"/>
            </a:pPr>
            <a:r>
              <a:rPr lang="en" sz="2800" dirty="0">
                <a:solidFill>
                  <a:schemeClr val="dk1"/>
                </a:solidFill>
                <a:latin typeface="Arial"/>
                <a:ea typeface="Arial"/>
                <a:cs typeface="Arial"/>
                <a:sym typeface="Arial"/>
              </a:rPr>
              <a:t>Tenacious Parent (won’t leave the room)</a:t>
            </a:r>
          </a:p>
          <a:p>
            <a:pPr marL="539750" indent="-514350">
              <a:spcBef>
                <a:spcPts val="600"/>
              </a:spcBef>
              <a:buSzPct val="100000"/>
              <a:buFont typeface="Arial" panose="020B0604020202020204" pitchFamily="34" charset="0"/>
              <a:buChar char="•"/>
            </a:pPr>
            <a:r>
              <a:rPr lang="en" sz="2800" dirty="0">
                <a:solidFill>
                  <a:schemeClr val="dk1"/>
                </a:solidFill>
                <a:latin typeface="Arial"/>
                <a:ea typeface="Arial"/>
                <a:cs typeface="Arial"/>
                <a:sym typeface="Arial"/>
              </a:rPr>
              <a:t>Need to Triage Competing problems</a:t>
            </a:r>
          </a:p>
          <a:p>
            <a:pPr marL="539750" indent="-514350">
              <a:spcBef>
                <a:spcPts val="600"/>
              </a:spcBef>
              <a:buSzPct val="100000"/>
              <a:buFont typeface="Arial" panose="020B0604020202020204" pitchFamily="34" charset="0"/>
              <a:buChar char="•"/>
            </a:pPr>
            <a:r>
              <a:rPr lang="en" sz="2800" dirty="0">
                <a:solidFill>
                  <a:schemeClr val="dk1"/>
                </a:solidFill>
                <a:latin typeface="Arial"/>
                <a:ea typeface="Arial"/>
                <a:cs typeface="Arial"/>
                <a:sym typeface="Arial"/>
              </a:rPr>
              <a:t>Not familiar with screening</a:t>
            </a:r>
          </a:p>
          <a:p>
            <a:pPr marL="539750" indent="-514350">
              <a:spcBef>
                <a:spcPts val="600"/>
              </a:spcBef>
              <a:buSzPct val="100000"/>
              <a:buFont typeface="Arial" panose="020B0604020202020204" pitchFamily="34" charset="0"/>
              <a:buChar char="•"/>
            </a:pPr>
            <a:r>
              <a:rPr lang="en" sz="2800" dirty="0">
                <a:solidFill>
                  <a:schemeClr val="dk1"/>
                </a:solidFill>
                <a:latin typeface="Arial"/>
                <a:ea typeface="Arial"/>
                <a:cs typeface="Arial"/>
                <a:sym typeface="Arial"/>
              </a:rPr>
              <a:t>Perceived lack of treatment</a:t>
            </a:r>
          </a:p>
        </p:txBody>
      </p:sp>
    </p:spTree>
    <p:extLst>
      <p:ext uri="{BB962C8B-B14F-4D97-AF65-F5344CB8AC3E}">
        <p14:creationId xmlns:p14="http://schemas.microsoft.com/office/powerpoint/2010/main" val="285376079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idx="4294967295"/>
          </p:nvPr>
        </p:nvSpPr>
        <p:spPr>
          <a:xfrm>
            <a:off x="0" y="685800"/>
            <a:ext cx="9144000" cy="857250"/>
          </a:xfrm>
          <a:prstGeom prst="rect">
            <a:avLst/>
          </a:prstGeom>
          <a:noFill/>
          <a:ln>
            <a:noFill/>
          </a:ln>
        </p:spPr>
        <p:txBody>
          <a:bodyPr vert="horz" wrap="square" lIns="91425" tIns="45700" rIns="91425" bIns="45700" numCol="1" anchor="ctr" anchorCtr="0" compatLnSpc="1">
            <a:prstTxWarp prst="textNoShape">
              <a:avLst/>
            </a:prstTxWarp>
            <a:noAutofit/>
          </a:bodyPr>
          <a:lstStyle/>
          <a:p>
            <a:pPr>
              <a:spcBef>
                <a:spcPts val="0"/>
              </a:spcBef>
              <a:buClr>
                <a:srgbClr val="C00000"/>
              </a:buClr>
              <a:buSzPct val="25000"/>
            </a:pPr>
            <a:r>
              <a:rPr lang="en-US" sz="4000" dirty="0">
                <a:latin typeface="+mn-lt"/>
                <a:ea typeface="ＭＳ Ｐゴシック" charset="0"/>
              </a:rPr>
              <a:t>Comparison of Provider Impressions with Diagnostic Interview</a:t>
            </a:r>
            <a:endParaRPr lang="en" sz="4000" dirty="0">
              <a:latin typeface="+mn-lt"/>
              <a:ea typeface="Arial"/>
              <a:cs typeface="Arial"/>
              <a:sym typeface="Arial"/>
            </a:endParaRPr>
          </a:p>
        </p:txBody>
      </p:sp>
      <p:graphicFrame>
        <p:nvGraphicFramePr>
          <p:cNvPr id="701" name="Shape 701"/>
          <p:cNvGraphicFramePr/>
          <p:nvPr/>
        </p:nvGraphicFramePr>
        <p:xfrm>
          <a:off x="215903" y="1994386"/>
          <a:ext cx="8458200" cy="2878826"/>
        </p:xfrm>
        <a:graphic>
          <a:graphicData uri="http://schemas.openxmlformats.org/drawingml/2006/table">
            <a:tbl>
              <a:tblPr>
                <a:noFill/>
              </a:tblPr>
              <a:tblGrid>
                <a:gridCol w="2298697">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959103">
                  <a:extLst>
                    <a:ext uri="{9D8B030D-6E8A-4147-A177-3AD203B41FA5}">
                      <a16:colId xmlns:a16="http://schemas.microsoft.com/office/drawing/2014/main" val="20002"/>
                    </a:ext>
                  </a:extLst>
                </a:gridCol>
              </a:tblGrid>
              <a:tr h="384675">
                <a:tc rowSpan="2">
                  <a:txBody>
                    <a:bodyPr/>
                    <a:lstStyle/>
                    <a:p>
                      <a:pPr marL="0" marR="0" lvl="0" indent="0" algn="l" rtl="0">
                        <a:lnSpc>
                          <a:spcPct val="90000"/>
                        </a:lnSpc>
                        <a:spcBef>
                          <a:spcPts val="0"/>
                        </a:spcBef>
                        <a:spcAft>
                          <a:spcPts val="0"/>
                        </a:spcAft>
                        <a:buClr>
                          <a:srgbClr val="FFFFFF"/>
                        </a:buClr>
                        <a:buSzPct val="25000"/>
                        <a:buFont typeface="Arial"/>
                        <a:buNone/>
                      </a:pPr>
                      <a:endParaRPr sz="1500" b="1" i="0" u="none" strike="noStrike" cap="none" dirty="0">
                        <a:solidFill>
                          <a:schemeClr val="tx1"/>
                        </a:solidFill>
                        <a:latin typeface="Arial"/>
                        <a:ea typeface="Arial"/>
                        <a:cs typeface="Arial"/>
                        <a:sym typeface="Arial"/>
                      </a:endParaRPr>
                    </a:p>
                  </a:txBody>
                  <a:tcPr marL="72250" marR="72250" marT="34275" marB="3427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gridSpan="2">
                  <a:txBody>
                    <a:bodyPr/>
                    <a:lstStyle/>
                    <a:p>
                      <a:pPr marL="0" marR="0" lvl="0" indent="0" algn="ctr" rtl="0">
                        <a:lnSpc>
                          <a:spcPct val="90000"/>
                        </a:lnSpc>
                        <a:spcBef>
                          <a:spcPts val="0"/>
                        </a:spcBef>
                        <a:spcAft>
                          <a:spcPts val="0"/>
                        </a:spcAft>
                        <a:buClr>
                          <a:srgbClr val="FFFFFF"/>
                        </a:buClr>
                        <a:buSzPct val="25000"/>
                        <a:buFont typeface="Arial"/>
                        <a:buNone/>
                      </a:pPr>
                      <a:r>
                        <a:rPr lang="en" sz="1800" b="1" i="0" u="none" strike="noStrike" cap="none">
                          <a:solidFill>
                            <a:srgbClr val="604A7B"/>
                          </a:solidFill>
                          <a:latin typeface="Arial"/>
                          <a:ea typeface="Arial"/>
                          <a:cs typeface="Arial"/>
                          <a:sym typeface="Arial"/>
                        </a:rPr>
                        <a:t>Medical Provider Impressions</a:t>
                      </a:r>
                    </a:p>
                  </a:txBody>
                  <a:tcPr marL="72250" marR="72250" marT="34275" marB="3427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619950">
                <a:tc vMerge="1">
                  <a:txBody>
                    <a:bodyPr/>
                    <a:lstStyle/>
                    <a:p>
                      <a:endParaRPr lang="en-US"/>
                    </a:p>
                  </a:txBody>
                  <a:tcPr/>
                </a:tc>
                <a:tc>
                  <a:txBody>
                    <a:bodyPr/>
                    <a:lstStyle/>
                    <a:p>
                      <a:pPr marL="0" marR="0" lvl="0" indent="0" algn="ctr" rtl="0">
                        <a:lnSpc>
                          <a:spcPct val="90000"/>
                        </a:lnSpc>
                        <a:spcBef>
                          <a:spcPts val="0"/>
                        </a:spcBef>
                        <a:spcAft>
                          <a:spcPts val="0"/>
                        </a:spcAft>
                        <a:buClr>
                          <a:srgbClr val="FFFFFF"/>
                        </a:buClr>
                        <a:buSzPct val="250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500"/>
                        </a:spcBef>
                        <a:spcAft>
                          <a:spcPts val="0"/>
                        </a:spcAft>
                        <a:buClr>
                          <a:srgbClr val="FFFFFF"/>
                        </a:buClr>
                        <a:buSzPct val="25000"/>
                        <a:buFont typeface="Arial"/>
                        <a:buNone/>
                      </a:pPr>
                      <a:r>
                        <a:rPr lang="en" sz="1800" b="0" i="0" u="none" strike="noStrike" cap="none">
                          <a:solidFill>
                            <a:schemeClr val="dk1"/>
                          </a:solidFill>
                          <a:latin typeface="Arial"/>
                          <a:ea typeface="Arial"/>
                          <a:cs typeface="Arial"/>
                          <a:sym typeface="Arial"/>
                        </a:rPr>
                        <a:t>Sensitivity</a:t>
                      </a:r>
                    </a:p>
                  </a:txBody>
                  <a:tcPr marL="72250" marR="72250" marT="34275" marB="3427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99694"/>
                    </a:solidFill>
                  </a:tcPr>
                </a:tc>
                <a:tc>
                  <a:txBody>
                    <a:bodyPr/>
                    <a:lstStyle/>
                    <a:p>
                      <a:pPr marL="0" marR="0" lvl="0" indent="0" algn="ctr" rtl="0">
                        <a:lnSpc>
                          <a:spcPct val="90000"/>
                        </a:lnSpc>
                        <a:spcBef>
                          <a:spcPts val="0"/>
                        </a:spcBef>
                        <a:spcAft>
                          <a:spcPts val="0"/>
                        </a:spcAft>
                        <a:buClr>
                          <a:srgbClr val="FFFFFF"/>
                        </a:buClr>
                        <a:buSzPct val="25000"/>
                        <a:buFont typeface="Arial"/>
                        <a:buNone/>
                      </a:pPr>
                      <a:endParaRPr sz="1800" b="1" i="0" u="none" strike="noStrike" cap="none" dirty="0">
                        <a:solidFill>
                          <a:schemeClr val="tx1"/>
                        </a:solidFill>
                        <a:latin typeface="Arial"/>
                        <a:ea typeface="Arial"/>
                        <a:cs typeface="Arial"/>
                        <a:sym typeface="Arial"/>
                      </a:endParaRPr>
                    </a:p>
                    <a:p>
                      <a:pPr marL="0" marR="0" lvl="0" indent="0" algn="ctr" rtl="0">
                        <a:lnSpc>
                          <a:spcPct val="90000"/>
                        </a:lnSpc>
                        <a:spcBef>
                          <a:spcPts val="50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Specificity</a:t>
                      </a:r>
                    </a:p>
                  </a:txBody>
                  <a:tcPr marL="72250" marR="72250" marT="34275" marB="3427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39600">
                <a:tc>
                  <a:txBody>
                    <a:bodyPr/>
                    <a:lstStyle/>
                    <a:p>
                      <a:pPr marL="0" marR="0" lvl="0" indent="0" algn="l" rtl="0">
                        <a:lnSpc>
                          <a:spcPct val="90000"/>
                        </a:lnSpc>
                        <a:spcBef>
                          <a:spcPts val="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Any use</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0" i="0" u="none" strike="noStrike" cap="none">
                          <a:solidFill>
                            <a:schemeClr val="dk1"/>
                          </a:solidFill>
                          <a:latin typeface="Arial"/>
                          <a:ea typeface="Arial"/>
                          <a:cs typeface="Arial"/>
                          <a:sym typeface="Arial"/>
                        </a:rPr>
                        <a:t>.63 (.58, .69 CI)</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99694"/>
                    </a:solidFill>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.81 (.76, .85 CI)</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549500">
                <a:tc>
                  <a:txBody>
                    <a:bodyPr/>
                    <a:lstStyle/>
                    <a:p>
                      <a:pPr marL="0" marR="0" lvl="0" indent="0" algn="l" rtl="0">
                        <a:lnSpc>
                          <a:spcPct val="90000"/>
                        </a:lnSpc>
                        <a:spcBef>
                          <a:spcPts val="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Any problem</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0" i="0" u="none" strike="noStrike" cap="none">
                          <a:solidFill>
                            <a:schemeClr val="dk1"/>
                          </a:solidFill>
                          <a:latin typeface="Arial"/>
                          <a:ea typeface="Arial"/>
                          <a:cs typeface="Arial"/>
                          <a:sym typeface="Arial"/>
                        </a:rPr>
                        <a:t>.14 (.10, .20 CI)</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99694"/>
                    </a:solidFill>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1.0 (.99, 1.0 CI)</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494550">
                <a:tc>
                  <a:txBody>
                    <a:bodyPr/>
                    <a:lstStyle/>
                    <a:p>
                      <a:pPr marL="0" marR="0" lvl="0" indent="0" algn="l" rtl="0">
                        <a:lnSpc>
                          <a:spcPct val="90000"/>
                        </a:lnSpc>
                        <a:spcBef>
                          <a:spcPts val="0"/>
                        </a:spcBef>
                        <a:spcAft>
                          <a:spcPts val="0"/>
                        </a:spcAft>
                        <a:buClr>
                          <a:srgbClr val="FFFFFF"/>
                        </a:buClr>
                        <a:buSzPct val="25000"/>
                        <a:buFont typeface="Arial"/>
                        <a:buNone/>
                      </a:pPr>
                      <a:r>
                        <a:rPr lang="en" sz="1800" b="1" i="0" u="none" strike="noStrike" cap="none">
                          <a:solidFill>
                            <a:schemeClr val="tx1"/>
                          </a:solidFill>
                          <a:latin typeface="Arial"/>
                          <a:ea typeface="Arial"/>
                          <a:cs typeface="Arial"/>
                          <a:sym typeface="Arial"/>
                        </a:rPr>
                        <a:t>Any disorder</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0" i="0" u="none" strike="noStrike" cap="none">
                          <a:solidFill>
                            <a:schemeClr val="dk1"/>
                          </a:solidFill>
                          <a:latin typeface="Arial"/>
                          <a:ea typeface="Arial"/>
                          <a:cs typeface="Arial"/>
                          <a:sym typeface="Arial"/>
                        </a:rPr>
                        <a:t>.10 (.04, .17 CI)</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99694"/>
                    </a:solidFill>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1.0 (.99, 1.0 CI)</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384675">
                <a:tc>
                  <a:txBody>
                    <a:bodyPr/>
                    <a:lstStyle/>
                    <a:p>
                      <a:pPr marL="0" marR="0" lvl="0" indent="0" algn="l" rtl="0">
                        <a:lnSpc>
                          <a:spcPct val="90000"/>
                        </a:lnSpc>
                        <a:spcBef>
                          <a:spcPts val="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Dependence</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0" i="0" u="none" strike="noStrike" cap="none">
                          <a:solidFill>
                            <a:schemeClr val="dk1"/>
                          </a:solidFill>
                          <a:latin typeface="Arial"/>
                          <a:ea typeface="Arial"/>
                          <a:cs typeface="Arial"/>
                          <a:sym typeface="Arial"/>
                        </a:rPr>
                        <a:t>0.0</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99694"/>
                    </a:solidFill>
                  </a:tcPr>
                </a:tc>
                <a:tc>
                  <a:txBody>
                    <a:bodyPr/>
                    <a:lstStyle/>
                    <a:p>
                      <a:pPr marL="0" marR="0" lvl="0" indent="0" algn="ctr" rtl="0">
                        <a:lnSpc>
                          <a:spcPct val="90000"/>
                        </a:lnSpc>
                        <a:spcBef>
                          <a:spcPts val="0"/>
                        </a:spcBef>
                        <a:spcAft>
                          <a:spcPts val="0"/>
                        </a:spcAft>
                        <a:buClr>
                          <a:srgbClr val="FFFFFF"/>
                        </a:buClr>
                        <a:buSzPct val="25000"/>
                        <a:buFont typeface="Arial"/>
                        <a:buNone/>
                      </a:pPr>
                      <a:r>
                        <a:rPr lang="en" sz="1800" b="1" i="0" u="none" strike="noStrike" cap="none" dirty="0">
                          <a:solidFill>
                            <a:schemeClr val="tx1"/>
                          </a:solidFill>
                          <a:latin typeface="Arial"/>
                          <a:ea typeface="Arial"/>
                          <a:cs typeface="Arial"/>
                          <a:sym typeface="Arial"/>
                        </a:rPr>
                        <a:t>1.0</a:t>
                      </a:r>
                    </a:p>
                  </a:txBody>
                  <a:tcPr marL="72250" marR="72250" marT="34275" marB="3427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02" name="Shape 702"/>
          <p:cNvSpPr txBox="1"/>
          <p:nvPr/>
        </p:nvSpPr>
        <p:spPr>
          <a:xfrm>
            <a:off x="277993" y="2000253"/>
            <a:ext cx="8475133" cy="392414"/>
          </a:xfrm>
          <a:prstGeom prst="rect">
            <a:avLst/>
          </a:prstGeom>
          <a:noFill/>
          <a:ln>
            <a:noFill/>
          </a:ln>
        </p:spPr>
        <p:txBody>
          <a:bodyPr lIns="91425" tIns="45700" rIns="91425" bIns="45700" anchor="t" anchorCtr="0">
            <a:noAutofit/>
          </a:bodyPr>
          <a:lstStyle/>
          <a:p>
            <a:pPr marL="285750" indent="-285750">
              <a:buClr>
                <a:srgbClr val="99CCFF"/>
              </a:buClr>
            </a:pPr>
            <a:endParaRPr sz="2800">
              <a:latin typeface="Calibri"/>
              <a:ea typeface="Calibri"/>
              <a:cs typeface="Calibri"/>
              <a:sym typeface="Calibri"/>
            </a:endParaRPr>
          </a:p>
        </p:txBody>
      </p:sp>
      <p:sp>
        <p:nvSpPr>
          <p:cNvPr id="703" name="Shape 703"/>
          <p:cNvSpPr txBox="1"/>
          <p:nvPr/>
        </p:nvSpPr>
        <p:spPr>
          <a:xfrm>
            <a:off x="541866" y="4686300"/>
            <a:ext cx="8331200" cy="415498"/>
          </a:xfrm>
          <a:prstGeom prst="rect">
            <a:avLst/>
          </a:prstGeom>
          <a:noFill/>
          <a:ln>
            <a:noFill/>
          </a:ln>
        </p:spPr>
        <p:txBody>
          <a:bodyPr lIns="91425" tIns="45700" rIns="91425" bIns="45700" anchor="t" anchorCtr="0">
            <a:noAutofit/>
          </a:bodyPr>
          <a:lstStyle/>
          <a:p>
            <a:pPr marL="285750" indent="-285750">
              <a:buClr>
                <a:schemeClr val="dk1"/>
              </a:buClr>
            </a:pPr>
            <a:endParaRPr sz="3000">
              <a:solidFill>
                <a:schemeClr val="dk1"/>
              </a:solidFill>
              <a:latin typeface="Quattrocento"/>
              <a:ea typeface="Quattrocento"/>
              <a:cs typeface="Quattrocento"/>
              <a:sym typeface="Quattrocento"/>
            </a:endParaRPr>
          </a:p>
        </p:txBody>
      </p:sp>
      <p:sp>
        <p:nvSpPr>
          <p:cNvPr id="704" name="Shape 704"/>
          <p:cNvSpPr txBox="1"/>
          <p:nvPr/>
        </p:nvSpPr>
        <p:spPr>
          <a:xfrm>
            <a:off x="7223483" y="5715001"/>
            <a:ext cx="183443" cy="254395"/>
          </a:xfrm>
          <a:prstGeom prst="rect">
            <a:avLst/>
          </a:prstGeom>
          <a:noFill/>
          <a:ln>
            <a:noFill/>
          </a:ln>
        </p:spPr>
        <p:txBody>
          <a:bodyPr lIns="92075" tIns="46025" rIns="92075" bIns="46025" anchor="t" anchorCtr="0">
            <a:noAutofit/>
          </a:bodyPr>
          <a:lstStyle/>
          <a:p>
            <a:pPr marL="228600" indent="-228600">
              <a:buClr>
                <a:srgbClr val="FFFFFF"/>
              </a:buClr>
            </a:pPr>
            <a:endParaRPr sz="1600">
              <a:solidFill>
                <a:srgbClr val="FFFFFF"/>
              </a:solidFill>
              <a:latin typeface="Calibri"/>
              <a:ea typeface="Calibri"/>
              <a:cs typeface="Calibri"/>
              <a:sym typeface="Calibri"/>
            </a:endParaRPr>
          </a:p>
        </p:txBody>
      </p:sp>
      <p:sp>
        <p:nvSpPr>
          <p:cNvPr id="705" name="Shape 705"/>
          <p:cNvSpPr txBox="1"/>
          <p:nvPr/>
        </p:nvSpPr>
        <p:spPr>
          <a:xfrm>
            <a:off x="150993" y="5086350"/>
            <a:ext cx="8602133" cy="184664"/>
          </a:xfrm>
          <a:prstGeom prst="rect">
            <a:avLst/>
          </a:prstGeom>
          <a:noFill/>
          <a:ln>
            <a:noFill/>
          </a:ln>
        </p:spPr>
        <p:txBody>
          <a:bodyPr lIns="91425" tIns="45700" rIns="91425" bIns="45700" anchor="t" anchorCtr="0">
            <a:noAutofit/>
          </a:bodyPr>
          <a:lstStyle/>
          <a:p>
            <a:pPr>
              <a:buClr>
                <a:schemeClr val="dk1"/>
              </a:buClr>
              <a:buSzPct val="25000"/>
            </a:pPr>
            <a:r>
              <a:rPr lang="en" sz="1000">
                <a:solidFill>
                  <a:schemeClr val="dk1"/>
                </a:solidFill>
                <a:latin typeface="Arial"/>
                <a:ea typeface="Arial"/>
                <a:cs typeface="Arial"/>
                <a:sym typeface="Arial"/>
              </a:rPr>
              <a:t>Source: Wilson CR, Sherritt L, Gates E, Knight JR. Are clinical impressions of adolescent substance use accurate? Pediatrics, 2004;114:536-540</a:t>
            </a:r>
          </a:p>
        </p:txBody>
      </p:sp>
    </p:spTree>
    <p:extLst>
      <p:ext uri="{BB962C8B-B14F-4D97-AF65-F5344CB8AC3E}">
        <p14:creationId xmlns:p14="http://schemas.microsoft.com/office/powerpoint/2010/main" val="3758156639"/>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Shape 712"/>
          <p:cNvPicPr preferRelativeResize="0"/>
          <p:nvPr/>
        </p:nvPicPr>
        <p:blipFill rotWithShape="1">
          <a:blip r:embed="rId3">
            <a:alphaModFix/>
          </a:blip>
          <a:srcRect t="7735" b="3956"/>
          <a:stretch/>
        </p:blipFill>
        <p:spPr>
          <a:xfrm>
            <a:off x="1694325" y="917550"/>
            <a:ext cx="5715000" cy="4383600"/>
          </a:xfrm>
          <a:prstGeom prst="rect">
            <a:avLst/>
          </a:prstGeom>
          <a:noFill/>
          <a:ln>
            <a:noFill/>
          </a:ln>
        </p:spPr>
      </p:pic>
    </p:spTree>
    <p:extLst>
      <p:ext uri="{BB962C8B-B14F-4D97-AF65-F5344CB8AC3E}">
        <p14:creationId xmlns:p14="http://schemas.microsoft.com/office/powerpoint/2010/main" val="2263924827"/>
      </p:ext>
    </p:extLst>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936961E720C448E433FD7DB7981B7" ma:contentTypeVersion="20" ma:contentTypeDescription="Create a new document." ma:contentTypeScope="" ma:versionID="c976fb84566ce1442f1bf997e0cf1a8e">
  <xsd:schema xmlns:xsd="http://www.w3.org/2001/XMLSchema" xmlns:xs="http://www.w3.org/2001/XMLSchema" xmlns:p="http://schemas.microsoft.com/office/2006/metadata/properties" xmlns:ns1="http://schemas.microsoft.com/sharepoint/v3" xmlns:ns2="ee1097da-6109-435e-9a16-d866e0b0e213" xmlns:ns3="56592eea-cc5f-4fff-8298-392fb3c432d3" targetNamespace="http://schemas.microsoft.com/office/2006/metadata/properties" ma:root="true" ma:fieldsID="48d4688e4e5d250e0f67cd54cf0fd320" ns1:_="" ns2:_="" ns3:_="">
    <xsd:import namespace="http://schemas.microsoft.com/sharepoint/v3"/>
    <xsd:import namespace="ee1097da-6109-435e-9a16-d866e0b0e213"/>
    <xsd:import namespace="56592eea-cc5f-4fff-8298-392fb3c432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1097da-6109-435e-9a16-d866e0b0e2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37df51-c002-4ec9-96b6-dae6ccd685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592eea-cc5f-4fff-8298-392fb3c432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4b8149-7839-4a4d-9bda-bde3a2b6b99e}" ma:internalName="TaxCatchAll" ma:showField="CatchAllData" ma:web="56592eea-cc5f-4fff-8298-392fb3c432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e1097da-6109-435e-9a16-d866e0b0e213">
      <Terms xmlns="http://schemas.microsoft.com/office/infopath/2007/PartnerControls"/>
    </lcf76f155ced4ddcb4097134ff3c332f>
    <_ip_UnifiedCompliancePolicyProperties xmlns="http://schemas.microsoft.com/sharepoint/v3" xsi:nil="true"/>
    <TaxCatchAll xmlns="56592eea-cc5f-4fff-8298-392fb3c432d3" xsi:nil="true"/>
  </documentManagement>
</p:properties>
</file>

<file path=customXml/itemProps1.xml><?xml version="1.0" encoding="utf-8"?>
<ds:datastoreItem xmlns:ds="http://schemas.openxmlformats.org/officeDocument/2006/customXml" ds:itemID="{77F405D4-D10D-4DF5-BF5A-7BC9483B397A}"/>
</file>

<file path=customXml/itemProps2.xml><?xml version="1.0" encoding="utf-8"?>
<ds:datastoreItem xmlns:ds="http://schemas.openxmlformats.org/officeDocument/2006/customXml" ds:itemID="{B2FFEF94-86E9-45B9-9DA5-19E7A419C948}"/>
</file>

<file path=customXml/itemProps3.xml><?xml version="1.0" encoding="utf-8"?>
<ds:datastoreItem xmlns:ds="http://schemas.openxmlformats.org/officeDocument/2006/customXml" ds:itemID="{44F7B9B7-5ED1-4BF0-85B4-2ADF5D9F4E82}"/>
</file>

<file path=docProps/app.xml><?xml version="1.0" encoding="utf-8"?>
<Properties xmlns="http://schemas.openxmlformats.org/officeDocument/2006/extended-properties" xmlns:vt="http://schemas.openxmlformats.org/officeDocument/2006/docPropsVTypes">
  <TotalTime>4795</TotalTime>
  <Words>2789</Words>
  <Application>Microsoft Office PowerPoint</Application>
  <PresentationFormat>On-screen Show (4:3)</PresentationFormat>
  <Paragraphs>300</Paragraphs>
  <Slides>36</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MS PGothic</vt:lpstr>
      <vt:lpstr>MS PGothic</vt:lpstr>
      <vt:lpstr>Arial</vt:lpstr>
      <vt:lpstr>Arial Narrow</vt:lpstr>
      <vt:lpstr>Calibri</vt:lpstr>
      <vt:lpstr>Courier New</vt:lpstr>
      <vt:lpstr>Quattrocento</vt:lpstr>
      <vt:lpstr>Times New Roman</vt:lpstr>
      <vt:lpstr>Wingdings</vt:lpstr>
      <vt:lpstr>Office Theme</vt:lpstr>
      <vt:lpstr>PowerPoint Presentation</vt:lpstr>
      <vt:lpstr>Objectives:</vt:lpstr>
      <vt:lpstr>Important Points</vt:lpstr>
      <vt:lpstr>Adolescent Substance Use and Treatment</vt:lpstr>
      <vt:lpstr>How can we intervene? </vt:lpstr>
      <vt:lpstr>PowerPoint Presentation</vt:lpstr>
      <vt:lpstr>Top Reasons for Not Screening</vt:lpstr>
      <vt:lpstr>Comparison of Provider Impressions with Diagnostic Interview</vt:lpstr>
      <vt:lpstr>PowerPoint Presentation</vt:lpstr>
      <vt:lpstr>PowerPoint Presentation</vt:lpstr>
      <vt:lpstr>PowerPoint Presentation</vt:lpstr>
      <vt:lpstr>S2BI</vt:lpstr>
      <vt:lpstr>Sensitivity/Specificity of S2BI</vt:lpstr>
      <vt:lpstr>PowerPoint Presentation</vt:lpstr>
      <vt:lpstr>PowerPoint Presentation</vt:lpstr>
      <vt:lpstr>PowerPoint Presentation</vt:lpstr>
      <vt:lpstr>PowerPoint Presentation</vt:lpstr>
      <vt:lpstr>Intervention Goals</vt:lpstr>
      <vt:lpstr>PowerPoint Presentation</vt:lpstr>
      <vt:lpstr>PowerPoint Presentation</vt:lpstr>
      <vt:lpstr>PowerPoint Presentation</vt:lpstr>
      <vt:lpstr>Adolescent Substance Use and Addiction Program (ASAP)</vt:lpstr>
      <vt:lpstr>PowerPoint Presentation</vt:lpstr>
      <vt:lpstr>PowerPoint Presentation</vt:lpstr>
      <vt:lpstr>How to Refer to ASAP</vt:lpstr>
      <vt:lpstr>Connecting with PC Plus</vt:lpstr>
      <vt:lpstr>Other Practice Supports:</vt:lpstr>
      <vt:lpstr>What is an appropriate referral?</vt:lpstr>
      <vt:lpstr>How Do I Refer to PC Plus?</vt:lpstr>
      <vt:lpstr>Making A Referral</vt:lpstr>
      <vt:lpstr>Referral Information Needed</vt:lpstr>
      <vt:lpstr>Making a Referral</vt:lpstr>
      <vt:lpstr>How to Contact PC Plus:</vt:lpstr>
      <vt:lpstr>PowerPoint Presentation</vt:lpstr>
      <vt:lpstr>Please don’t hesitate to reach out!</vt:lpstr>
      <vt:lpstr>Questions?</vt:lpstr>
    </vt:vector>
  </TitlesOfParts>
  <Company>Boston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Substance Use: What’s the Deal?</dc:title>
  <dc:creator>user</dc:creator>
  <cp:lastModifiedBy>Mountain-Ray, Shannon</cp:lastModifiedBy>
  <cp:revision>261</cp:revision>
  <dcterms:created xsi:type="dcterms:W3CDTF">2019-03-13T16:58:52Z</dcterms:created>
  <dcterms:modified xsi:type="dcterms:W3CDTF">2025-10-30T16:54:28Z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0x010100B7B936961E720C448E433FD7DB7981B7</vt:lpwstr>
  </property>
</Properties>
</file>