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64" r:id="rId32"/>
    <p:sldId id="286" r:id="rId33"/>
    <p:sldId id="287" r:id="rId34"/>
    <p:sldId id="288" r:id="rId35"/>
    <p:sldId id="289" r:id="rId36"/>
    <p:sldId id="290" r:id="rId37"/>
  </p:sldIdLst>
  <p:sldSz cx="9144000" cy="6858000" type="screen4x3"/>
  <p:notesSz cx="7010400" cy="9296400"/>
  <p:embeddedFontLst>
    <p:embeddedFont>
      <p:font typeface="Open Sans" pitchFamily="2" charset="0"/>
      <p:regular r:id="rId39"/>
      <p:bold r:id="rId40"/>
      <p:italic r:id="rId41"/>
      <p:boldItalic r:id="rId42"/>
    </p:embeddedFont>
    <p:embeddedFont>
      <p:font typeface="Play" panose="020B0604020202020204" charset="0"/>
      <p:regular r:id="rId43"/>
      <p:bold r:id="rId44"/>
    </p:embeddedFont>
    <p:embeddedFont>
      <p:font typeface="Roboto Slab"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R0LWv60hRzQnYCEA8klv7N24h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1612E9-BF86-452D-AA8A-9599671F9930}">
  <a:tblStyle styleId="{901612E9-BF86-452D-AA8A-9599671F993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5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049" cy="465449"/>
          </a:xfrm>
          <a:prstGeom prst="rect">
            <a:avLst/>
          </a:prstGeom>
          <a:noFill/>
          <a:ln>
            <a:noFill/>
          </a:ln>
        </p:spPr>
        <p:txBody>
          <a:bodyPr spcFirstLastPara="1" wrap="square" lIns="90450" tIns="45225" rIns="90450" bIns="45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784" y="0"/>
            <a:ext cx="3038049" cy="465449"/>
          </a:xfrm>
          <a:prstGeom prst="rect">
            <a:avLst/>
          </a:prstGeom>
          <a:noFill/>
          <a:ln>
            <a:noFill/>
          </a:ln>
        </p:spPr>
        <p:txBody>
          <a:bodyPr spcFirstLastPara="1" wrap="square" lIns="90450" tIns="45225" rIns="90450" bIns="45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727" y="4473657"/>
            <a:ext cx="5608947" cy="3660693"/>
          </a:xfrm>
          <a:prstGeom prst="rect">
            <a:avLst/>
          </a:prstGeom>
          <a:noFill/>
          <a:ln>
            <a:noFill/>
          </a:ln>
        </p:spPr>
        <p:txBody>
          <a:bodyPr spcFirstLastPara="1" wrap="square" lIns="90450" tIns="45225" rIns="90450" bIns="45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30951"/>
            <a:ext cx="3038049" cy="465449"/>
          </a:xfrm>
          <a:prstGeom prst="rect">
            <a:avLst/>
          </a:prstGeom>
          <a:noFill/>
          <a:ln>
            <a:noFill/>
          </a:ln>
        </p:spPr>
        <p:txBody>
          <a:bodyPr spcFirstLastPara="1" wrap="square" lIns="90450" tIns="45225" rIns="90450" bIns="45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784" y="8830951"/>
            <a:ext cx="3038049" cy="465449"/>
          </a:xfrm>
          <a:prstGeom prst="rect">
            <a:avLst/>
          </a:prstGeom>
          <a:noFill/>
          <a:ln>
            <a:noFill/>
          </a:ln>
        </p:spPr>
        <p:txBody>
          <a:bodyPr spcFirstLastPara="1" wrap="square" lIns="90450" tIns="45225" rIns="90450" bIns="45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130" name="Google Shape;130;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3: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374" name="Google Shape;374;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6: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399" name="Google Shape;399;p3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8:notes"/>
          <p:cNvSpPr txBox="1">
            <a:spLocks noGrp="1"/>
          </p:cNvSpPr>
          <p:nvPr>
            <p:ph type="body" idx="1"/>
          </p:nvPr>
        </p:nvSpPr>
        <p:spPr>
          <a:xfrm>
            <a:off x="700727" y="4473657"/>
            <a:ext cx="5608947" cy="3660693"/>
          </a:xfrm>
          <a:prstGeom prst="rect">
            <a:avLst/>
          </a:prstGeom>
          <a:noFill/>
          <a:ln>
            <a:noFill/>
          </a:ln>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418" name="Google Shape;418;p38:notes"/>
          <p:cNvSpPr txBox="1">
            <a:spLocks noGrp="1"/>
          </p:cNvSpPr>
          <p:nvPr>
            <p:ph type="sldNum" idx="12"/>
          </p:nvPr>
        </p:nvSpPr>
        <p:spPr>
          <a:xfrm>
            <a:off x="3970784" y="8830951"/>
            <a:ext cx="3038049" cy="465449"/>
          </a:xfrm>
          <a:prstGeom prst="rect">
            <a:avLst/>
          </a:prstGeom>
          <a:noFill/>
          <a:ln>
            <a:noFill/>
          </a:ln>
        </p:spPr>
        <p:txBody>
          <a:bodyPr spcFirstLastPara="1" wrap="square" lIns="90450" tIns="45225" rIns="90450" bIns="45225"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9: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426" name="Google Shape;426;p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5b8ce1ed18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35b8ce1ed18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b8ce1ed18_0_209:notes"/>
          <p:cNvSpPr txBox="1">
            <a:spLocks noGrp="1"/>
          </p:cNvSpPr>
          <p:nvPr>
            <p:ph type="body" idx="1"/>
          </p:nvPr>
        </p:nvSpPr>
        <p:spPr>
          <a:xfrm>
            <a:off x="700727" y="4473657"/>
            <a:ext cx="5608800" cy="3660600"/>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454" name="Google Shape;454;g35b8ce1ed18_0_20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700727" y="4473657"/>
            <a:ext cx="5608947" cy="3660693"/>
          </a:xfrm>
          <a:prstGeom prst="rect">
            <a:avLst/>
          </a:prstGeom>
          <a:noFill/>
          <a:ln>
            <a:noFill/>
          </a:ln>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164" name="Google Shape;164;p4:notes"/>
          <p:cNvSpPr txBox="1">
            <a:spLocks noGrp="1"/>
          </p:cNvSpPr>
          <p:nvPr>
            <p:ph type="sldNum" idx="12"/>
          </p:nvPr>
        </p:nvSpPr>
        <p:spPr>
          <a:xfrm>
            <a:off x="3970784" y="8830951"/>
            <a:ext cx="3038049" cy="465449"/>
          </a:xfrm>
          <a:prstGeom prst="rect">
            <a:avLst/>
          </a:prstGeom>
          <a:noFill/>
          <a:ln>
            <a:noFill/>
          </a:ln>
        </p:spPr>
        <p:txBody>
          <a:bodyPr spcFirstLastPara="1" wrap="square" lIns="90450" tIns="45225" rIns="90450" bIns="4522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174" name="Google Shape;174;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182" name="Google Shape;18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190" name="Google Shape;190;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700727" y="4473657"/>
            <a:ext cx="5608947" cy="3660693"/>
          </a:xfrm>
          <a:prstGeom prst="rect">
            <a:avLst/>
          </a:prstGeom>
        </p:spPr>
        <p:txBody>
          <a:bodyPr spcFirstLastPara="1" wrap="square" lIns="90450" tIns="45225" rIns="90450" bIns="45225" anchor="t" anchorCtr="0">
            <a:noAutofit/>
          </a:bodyPr>
          <a:lstStyle/>
          <a:p>
            <a:pPr marL="0" lvl="0" indent="0" algn="l" rtl="0">
              <a:spcBef>
                <a:spcPts val="0"/>
              </a:spcBef>
              <a:spcAft>
                <a:spcPts val="0"/>
              </a:spcAft>
              <a:buNone/>
            </a:pPr>
            <a:endParaRPr dirty="0"/>
          </a:p>
        </p:txBody>
      </p:sp>
      <p:sp>
        <p:nvSpPr>
          <p:cNvPr id="208" name="Google Shape;208;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43"/>
          <p:cNvSpPr/>
          <p:nvPr/>
        </p:nvSpPr>
        <p:spPr>
          <a:xfrm>
            <a:off x="0" y="6086114"/>
            <a:ext cx="9144000" cy="778599"/>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8" name="Google Shape;18;p43"/>
          <p:cNvSpPr/>
          <p:nvPr/>
        </p:nvSpPr>
        <p:spPr>
          <a:xfrm>
            <a:off x="0" y="1"/>
            <a:ext cx="9144000" cy="1239112"/>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9" name="Google Shape;19;p43"/>
          <p:cNvSpPr txBox="1">
            <a:spLocks noGrp="1"/>
          </p:cNvSpPr>
          <p:nvPr>
            <p:ph type="title"/>
          </p:nvPr>
        </p:nvSpPr>
        <p:spPr>
          <a:xfrm>
            <a:off x="647929" y="428885"/>
            <a:ext cx="7886700" cy="637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500"/>
              <a:buFont typeface="Arial"/>
              <a:buNone/>
              <a:defRPr sz="2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3"/>
          <p:cNvSpPr txBox="1">
            <a:spLocks noGrp="1"/>
          </p:cNvSpPr>
          <p:nvPr>
            <p:ph type="dt" idx="10"/>
          </p:nvPr>
        </p:nvSpPr>
        <p:spPr>
          <a:xfrm>
            <a:off x="470129" y="6280152"/>
            <a:ext cx="4571771" cy="4762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43"/>
          <p:cNvSpPr txBox="1">
            <a:spLocks noGrp="1"/>
          </p:cNvSpPr>
          <p:nvPr>
            <p:ph type="sldNum" idx="12"/>
          </p:nvPr>
        </p:nvSpPr>
        <p:spPr>
          <a:xfrm>
            <a:off x="6775451" y="62928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2" name="Google Shape;22;p43"/>
          <p:cNvSpPr txBox="1">
            <a:spLocks noGrp="1"/>
          </p:cNvSpPr>
          <p:nvPr>
            <p:ph type="body" idx="1"/>
          </p:nvPr>
        </p:nvSpPr>
        <p:spPr>
          <a:xfrm>
            <a:off x="628651" y="1453355"/>
            <a:ext cx="7886700" cy="39512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
        <p:nvSpPr>
          <p:cNvPr id="60" name="Google Shape;60;p46"/>
          <p:cNvSpPr/>
          <p:nvPr/>
        </p:nvSpPr>
        <p:spPr>
          <a:xfrm>
            <a:off x="0" y="6086114"/>
            <a:ext cx="9144000" cy="778599"/>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61" name="Google Shape;61;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64" name="Google Shape;64;p46"/>
          <p:cNvSpPr/>
          <p:nvPr/>
        </p:nvSpPr>
        <p:spPr>
          <a:xfrm>
            <a:off x="-8164" y="2460172"/>
            <a:ext cx="9144000" cy="1239112"/>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5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4" name="Google Shape;74;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5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6"/>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6"/>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57"/>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7"/>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57"/>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7"/>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57"/>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5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2"/>
        <p:cNvGrpSpPr/>
        <p:nvPr/>
      </p:nvGrpSpPr>
      <p:grpSpPr>
        <a:xfrm>
          <a:off x="0" y="0"/>
          <a:ext cx="0" cy="0"/>
          <a:chOff x="0" y="0"/>
          <a:chExt cx="0" cy="0"/>
        </a:xfrm>
      </p:grpSpPr>
      <p:sp>
        <p:nvSpPr>
          <p:cNvPr id="103" name="Google Shape;103;p6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5" name="Google Shape;105;p6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7" name="Google Shape;107;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6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61"/>
          <p:cNvSpPr>
            <a:spLocks noGrp="1"/>
          </p:cNvSpPr>
          <p:nvPr>
            <p:ph type="pic" idx="2"/>
          </p:nvPr>
        </p:nvSpPr>
        <p:spPr>
          <a:xfrm>
            <a:off x="3887788" y="987425"/>
            <a:ext cx="4629150" cy="4873625"/>
          </a:xfrm>
          <a:prstGeom prst="rect">
            <a:avLst/>
          </a:prstGeom>
          <a:noFill/>
          <a:ln>
            <a:noFill/>
          </a:ln>
        </p:spPr>
      </p:sp>
      <p:sp>
        <p:nvSpPr>
          <p:cNvPr id="112" name="Google Shape;112;p6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3" name="Google Shape;113;p6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4" name="Google Shape;114;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5" name="Google Shape;115;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6"/>
        <p:cNvGrpSpPr/>
        <p:nvPr/>
      </p:nvGrpSpPr>
      <p:grpSpPr>
        <a:xfrm>
          <a:off x="0" y="0"/>
          <a:ext cx="0" cy="0"/>
          <a:chOff x="0" y="0"/>
          <a:chExt cx="0" cy="0"/>
        </a:xfrm>
      </p:grpSpPr>
      <p:sp>
        <p:nvSpPr>
          <p:cNvPr id="117" name="Google Shape;117;p6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6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1" name="Google Shape;121;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
        <p:cNvGrpSpPr/>
        <p:nvPr/>
      </p:nvGrpSpPr>
      <p:grpSpPr>
        <a:xfrm>
          <a:off x="0" y="0"/>
          <a:ext cx="0" cy="0"/>
          <a:chOff x="0" y="0"/>
          <a:chExt cx="0" cy="0"/>
        </a:xfrm>
      </p:grpSpPr>
      <p:sp>
        <p:nvSpPr>
          <p:cNvPr id="24" name="Google Shape;24;p44"/>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4"/>
          <p:cNvSpPr txBox="1">
            <a:spLocks noGrp="1"/>
          </p:cNvSpPr>
          <p:nvPr>
            <p:ph type="dt" idx="10"/>
          </p:nvPr>
        </p:nvSpPr>
        <p:spPr>
          <a:xfrm>
            <a:off x="501650" y="6178552"/>
            <a:ext cx="4502150" cy="5016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44"/>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7" name="Google Shape;27;p44"/>
          <p:cNvSpPr txBox="1">
            <a:spLocks noGrp="1"/>
          </p:cNvSpPr>
          <p:nvPr>
            <p:ph type="sldNum" idx="12"/>
          </p:nvPr>
        </p:nvSpPr>
        <p:spPr>
          <a:xfrm>
            <a:off x="6584950" y="631507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2"/>
        <p:cNvGrpSpPr/>
        <p:nvPr/>
      </p:nvGrpSpPr>
      <p:grpSpPr>
        <a:xfrm>
          <a:off x="0" y="0"/>
          <a:ext cx="0" cy="0"/>
          <a:chOff x="0" y="0"/>
          <a:chExt cx="0" cy="0"/>
        </a:xfrm>
      </p:grpSpPr>
      <p:sp>
        <p:nvSpPr>
          <p:cNvPr id="123" name="Google Shape;123;p6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63"/>
          <p:cNvSpPr txBox="1">
            <a:spLocks noGrp="1"/>
          </p:cNvSpPr>
          <p:nvPr>
            <p:ph type="body" idx="1"/>
          </p:nvPr>
        </p:nvSpPr>
        <p:spPr>
          <a:xfrm rot="5400000">
            <a:off x="604044"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6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6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6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7"/>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31" name="Google Shape;31;p4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
              <a:defRPr sz="2400"/>
            </a:lvl2pPr>
            <a:lvl3pPr marL="1371600" lvl="2" indent="-355600" algn="l">
              <a:lnSpc>
                <a:spcPct val="90000"/>
              </a:lnSpc>
              <a:spcBef>
                <a:spcPts val="500"/>
              </a:spcBef>
              <a:spcAft>
                <a:spcPts val="0"/>
              </a:spcAft>
              <a:buSzPts val="2000"/>
              <a:buChar char="•"/>
              <a:defRPr sz="20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32" name="Google Shape;32;p47"/>
          <p:cNvSpPr txBox="1">
            <a:spLocks noGrp="1"/>
          </p:cNvSpPr>
          <p:nvPr>
            <p:ph type="dt" idx="10"/>
          </p:nvPr>
        </p:nvSpPr>
        <p:spPr>
          <a:xfrm>
            <a:off x="501650" y="6178552"/>
            <a:ext cx="4502150" cy="5016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47"/>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4" name="Google Shape;34;p47"/>
          <p:cNvSpPr txBox="1">
            <a:spLocks noGrp="1"/>
          </p:cNvSpPr>
          <p:nvPr>
            <p:ph type="sldNum" idx="12"/>
          </p:nvPr>
        </p:nvSpPr>
        <p:spPr>
          <a:xfrm>
            <a:off x="6553200" y="6218238"/>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48"/>
          <p:cNvSpPr txBox="1">
            <a:spLocks noGrp="1"/>
          </p:cNvSpPr>
          <p:nvPr>
            <p:ph type="dt" idx="10"/>
          </p:nvPr>
        </p:nvSpPr>
        <p:spPr>
          <a:xfrm>
            <a:off x="501650" y="6178552"/>
            <a:ext cx="4502150" cy="5016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48"/>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38" name="Google Shape;38;p48"/>
          <p:cNvSpPr txBox="1">
            <a:spLocks noGrp="1"/>
          </p:cNvSpPr>
          <p:nvPr>
            <p:ph type="sldNum" idx="12"/>
          </p:nvPr>
        </p:nvSpPr>
        <p:spPr>
          <a:xfrm>
            <a:off x="6654800" y="615704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sp>
        <p:nvSpPr>
          <p:cNvPr id="42" name="Google Shape;42;p50"/>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000"/>
              <a:buNone/>
              <a:defRPr sz="2000">
                <a:solidFill>
                  <a:srgbClr val="888888"/>
                </a:solidFill>
              </a:defRPr>
            </a:lvl1pPr>
            <a:lvl2pPr marL="914400" lvl="1" indent="-228600" algn="l">
              <a:lnSpc>
                <a:spcPct val="90000"/>
              </a:lnSpc>
              <a:spcBef>
                <a:spcPts val="500"/>
              </a:spcBef>
              <a:spcAft>
                <a:spcPts val="0"/>
              </a:spcAft>
              <a:buSzPts val="1800"/>
              <a:buNone/>
              <a:defRPr sz="1800">
                <a:solidFill>
                  <a:srgbClr val="888888"/>
                </a:solidFill>
              </a:defRPr>
            </a:lvl2pPr>
            <a:lvl3pPr marL="1371600" lvl="2" indent="-228600" algn="l">
              <a:lnSpc>
                <a:spcPct val="90000"/>
              </a:lnSpc>
              <a:spcBef>
                <a:spcPts val="500"/>
              </a:spcBef>
              <a:spcAft>
                <a:spcPts val="0"/>
              </a:spcAft>
              <a:buSzPts val="1600"/>
              <a:buNone/>
              <a:defRPr sz="1600">
                <a:solidFill>
                  <a:srgbClr val="888888"/>
                </a:solidFill>
              </a:defRPr>
            </a:lvl3pPr>
            <a:lvl4pPr marL="1828800" lvl="3" indent="-228600" algn="l">
              <a:lnSpc>
                <a:spcPct val="90000"/>
              </a:lnSpc>
              <a:spcBef>
                <a:spcPts val="500"/>
              </a:spcBef>
              <a:spcAft>
                <a:spcPts val="0"/>
              </a:spcAft>
              <a:buSzPts val="1400"/>
              <a:buNone/>
              <a:defRPr sz="1400">
                <a:solidFill>
                  <a:srgbClr val="888888"/>
                </a:solidFill>
              </a:defRPr>
            </a:lvl4pPr>
            <a:lvl5pPr marL="2286000" lvl="4" indent="-228600" algn="l">
              <a:lnSpc>
                <a:spcPct val="90000"/>
              </a:lnSpc>
              <a:spcBef>
                <a:spcPts val="500"/>
              </a:spcBef>
              <a:spcAft>
                <a:spcPts val="0"/>
              </a:spcAft>
              <a:buSzPts val="1400"/>
              <a:buNone/>
              <a:defRPr sz="1400">
                <a:solidFill>
                  <a:srgbClr val="888888"/>
                </a:solidFill>
              </a:defRPr>
            </a:lvl5pPr>
            <a:lvl6pPr marL="2743200" lvl="5" indent="-228600" algn="l">
              <a:lnSpc>
                <a:spcPct val="90000"/>
              </a:lnSpc>
              <a:spcBef>
                <a:spcPts val="500"/>
              </a:spcBef>
              <a:spcAft>
                <a:spcPts val="0"/>
              </a:spcAft>
              <a:buClr>
                <a:srgbClr val="888888"/>
              </a:buClr>
              <a:buSzPts val="1400"/>
              <a:buNone/>
              <a:defRPr sz="1400">
                <a:solidFill>
                  <a:srgbClr val="888888"/>
                </a:solidFill>
              </a:defRPr>
            </a:lvl6pPr>
            <a:lvl7pPr marL="3200400" lvl="6" indent="-228600" algn="l">
              <a:lnSpc>
                <a:spcPct val="90000"/>
              </a:lnSpc>
              <a:spcBef>
                <a:spcPts val="500"/>
              </a:spcBef>
              <a:spcAft>
                <a:spcPts val="0"/>
              </a:spcAft>
              <a:buClr>
                <a:srgbClr val="888888"/>
              </a:buClr>
              <a:buSzPts val="1400"/>
              <a:buNone/>
              <a:defRPr sz="1400">
                <a:solidFill>
                  <a:srgbClr val="888888"/>
                </a:solidFill>
              </a:defRPr>
            </a:lvl7pPr>
            <a:lvl8pPr marL="3657600" lvl="7" indent="-228600" algn="l">
              <a:lnSpc>
                <a:spcPct val="90000"/>
              </a:lnSpc>
              <a:spcBef>
                <a:spcPts val="500"/>
              </a:spcBef>
              <a:spcAft>
                <a:spcPts val="0"/>
              </a:spcAft>
              <a:buClr>
                <a:srgbClr val="888888"/>
              </a:buClr>
              <a:buSzPts val="1400"/>
              <a:buNone/>
              <a:defRPr sz="1400">
                <a:solidFill>
                  <a:srgbClr val="888888"/>
                </a:solidFill>
              </a:defRPr>
            </a:lvl8pPr>
            <a:lvl9pPr marL="4114800" lvl="8" indent="-228600" algn="l">
              <a:lnSpc>
                <a:spcPct val="90000"/>
              </a:lnSpc>
              <a:spcBef>
                <a:spcPts val="500"/>
              </a:spcBef>
              <a:spcAft>
                <a:spcPts val="0"/>
              </a:spcAft>
              <a:buClr>
                <a:srgbClr val="888888"/>
              </a:buClr>
              <a:buSzPts val="1400"/>
              <a:buNone/>
              <a:defRPr sz="1400">
                <a:solidFill>
                  <a:srgbClr val="888888"/>
                </a:solidFill>
              </a:defRPr>
            </a:lvl9pPr>
          </a:lstStyle>
          <a:p>
            <a:endParaRPr/>
          </a:p>
        </p:txBody>
      </p:sp>
      <p:sp>
        <p:nvSpPr>
          <p:cNvPr id="50" name="Google Shape;50;p53"/>
          <p:cNvSpPr txBox="1">
            <a:spLocks noGrp="1"/>
          </p:cNvSpPr>
          <p:nvPr>
            <p:ph type="dt" idx="10"/>
          </p:nvPr>
        </p:nvSpPr>
        <p:spPr>
          <a:xfrm>
            <a:off x="501650" y="6178552"/>
            <a:ext cx="4502150" cy="5016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53"/>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2" name="Google Shape;52;p53"/>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p:nvPr/>
        </p:nvSpPr>
        <p:spPr>
          <a:xfrm>
            <a:off x="0" y="6086114"/>
            <a:ext cx="9144000" cy="778599"/>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1" name="Google Shape;11;p42"/>
          <p:cNvSpPr/>
          <p:nvPr/>
        </p:nvSpPr>
        <p:spPr>
          <a:xfrm>
            <a:off x="0" y="0"/>
            <a:ext cx="9144000" cy="1239112"/>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2" name="Google Shape;12;p42"/>
          <p:cNvSpPr txBox="1">
            <a:spLocks noGrp="1"/>
          </p:cNvSpPr>
          <p:nvPr>
            <p:ph type="title"/>
          </p:nvPr>
        </p:nvSpPr>
        <p:spPr>
          <a:xfrm>
            <a:off x="628651" y="225428"/>
            <a:ext cx="7886700" cy="87398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2500"/>
              <a:buFont typeface="Arial"/>
              <a:buNone/>
              <a:defRPr sz="2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2"/>
          <p:cNvSpPr txBox="1">
            <a:spLocks noGrp="1"/>
          </p:cNvSpPr>
          <p:nvPr>
            <p:ph type="body" idx="1"/>
          </p:nvPr>
        </p:nvSpPr>
        <p:spPr>
          <a:xfrm>
            <a:off x="628651" y="1453355"/>
            <a:ext cx="7886700" cy="395129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rgbClr val="C00000"/>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42"/>
          <p:cNvSpPr txBox="1">
            <a:spLocks noGrp="1"/>
          </p:cNvSpPr>
          <p:nvPr>
            <p:ph type="dt" idx="10"/>
          </p:nvPr>
        </p:nvSpPr>
        <p:spPr>
          <a:xfrm>
            <a:off x="501650" y="6178552"/>
            <a:ext cx="4502150" cy="50164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5" name="Google Shape;15;p42"/>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Google Shape;56;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7" name="Google Shape;57;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8" name="Google Shape;58;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757575"/>
                </a:solidFill>
                <a:latin typeface="Arial"/>
                <a:ea typeface="Arial"/>
                <a:cs typeface="Arial"/>
                <a:sym typeface="Arial"/>
              </a:defRPr>
            </a:lvl1pPr>
            <a:lvl2pPr marL="0" marR="0" lvl="1" indent="0" algn="r" rtl="0">
              <a:spcBef>
                <a:spcPts val="0"/>
              </a:spcBef>
              <a:buNone/>
              <a:defRPr sz="1200">
                <a:solidFill>
                  <a:srgbClr val="757575"/>
                </a:solidFill>
                <a:latin typeface="Arial"/>
                <a:ea typeface="Arial"/>
                <a:cs typeface="Arial"/>
                <a:sym typeface="Arial"/>
              </a:defRPr>
            </a:lvl2pPr>
            <a:lvl3pPr marL="0" marR="0" lvl="2" indent="0" algn="r" rtl="0">
              <a:spcBef>
                <a:spcPts val="0"/>
              </a:spcBef>
              <a:buNone/>
              <a:defRPr sz="1200">
                <a:solidFill>
                  <a:srgbClr val="757575"/>
                </a:solidFill>
                <a:latin typeface="Arial"/>
                <a:ea typeface="Arial"/>
                <a:cs typeface="Arial"/>
                <a:sym typeface="Arial"/>
              </a:defRPr>
            </a:lvl3pPr>
            <a:lvl4pPr marL="0" marR="0" lvl="3" indent="0" algn="r" rtl="0">
              <a:spcBef>
                <a:spcPts val="0"/>
              </a:spcBef>
              <a:buNone/>
              <a:defRPr sz="1200">
                <a:solidFill>
                  <a:srgbClr val="757575"/>
                </a:solidFill>
                <a:latin typeface="Arial"/>
                <a:ea typeface="Arial"/>
                <a:cs typeface="Arial"/>
                <a:sym typeface="Arial"/>
              </a:defRPr>
            </a:lvl4pPr>
            <a:lvl5pPr marL="0" marR="0" lvl="4" indent="0" algn="r" rtl="0">
              <a:spcBef>
                <a:spcPts val="0"/>
              </a:spcBef>
              <a:buNone/>
              <a:defRPr sz="1200">
                <a:solidFill>
                  <a:srgbClr val="757575"/>
                </a:solidFill>
                <a:latin typeface="Arial"/>
                <a:ea typeface="Arial"/>
                <a:cs typeface="Arial"/>
                <a:sym typeface="Arial"/>
              </a:defRPr>
            </a:lvl5pPr>
            <a:lvl6pPr marL="0" marR="0" lvl="5" indent="0" algn="r" rtl="0">
              <a:spcBef>
                <a:spcPts val="0"/>
              </a:spcBef>
              <a:buNone/>
              <a:defRPr sz="1200">
                <a:solidFill>
                  <a:srgbClr val="757575"/>
                </a:solidFill>
                <a:latin typeface="Arial"/>
                <a:ea typeface="Arial"/>
                <a:cs typeface="Arial"/>
                <a:sym typeface="Arial"/>
              </a:defRPr>
            </a:lvl6pPr>
            <a:lvl7pPr marL="0" marR="0" lvl="6" indent="0" algn="r" rtl="0">
              <a:spcBef>
                <a:spcPts val="0"/>
              </a:spcBef>
              <a:buNone/>
              <a:defRPr sz="1200">
                <a:solidFill>
                  <a:srgbClr val="757575"/>
                </a:solidFill>
                <a:latin typeface="Arial"/>
                <a:ea typeface="Arial"/>
                <a:cs typeface="Arial"/>
                <a:sym typeface="Arial"/>
              </a:defRPr>
            </a:lvl7pPr>
            <a:lvl8pPr marL="0" marR="0" lvl="7" indent="0" algn="r" rtl="0">
              <a:spcBef>
                <a:spcPts val="0"/>
              </a:spcBef>
              <a:buNone/>
              <a:defRPr sz="1200">
                <a:solidFill>
                  <a:srgbClr val="757575"/>
                </a:solidFill>
                <a:latin typeface="Arial"/>
                <a:ea typeface="Arial"/>
                <a:cs typeface="Arial"/>
                <a:sym typeface="Arial"/>
              </a:defRPr>
            </a:lvl8pPr>
            <a:lvl9pPr marL="0" marR="0" lvl="8" indent="0" algn="r" rtl="0">
              <a:spcBef>
                <a:spcPts val="0"/>
              </a:spcBef>
              <a:buNone/>
              <a:defRPr sz="1200">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oi.org/10.1001/jamapsychiatry.2021.2318" TargetMode="External"/><Relationship Id="rId4" Type="http://schemas.openxmlformats.org/officeDocument/2006/relationships/hyperlink" Target="https://doi.org/10.1007/s11606-024-08649-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353/hpu.2023.004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doi.org/10.3389/fpsyt.2023.1240902" TargetMode="External"/><Relationship Id="rId4" Type="http://schemas.openxmlformats.org/officeDocument/2006/relationships/hyperlink" Target="https://doi.org/10.1017/S14634236230004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ncerthealth.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oi.org/10.1007/s11414-024-09892-5" TargetMode="External"/><Relationship Id="rId4" Type="http://schemas.openxmlformats.org/officeDocument/2006/relationships/hyperlink" Target="https://doi.org/10.4103/jfmpc.jfmpc_1493_2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oncerthealth.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ilesbff.org/CoCM_Suicide_Risk_Reduction.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21306679.fs1.hubspotusercontent-na1.net/hubfs/21306679/Collateral/Addressing%20Suicide%20Risk%208.19.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doi.org/10.1377/hlthaff.2022.00705"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86/s12875-024-02494-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7326/M24-002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filesbff.org/CoCM_Total_Healthcare_Costs_Issue_Brief.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mc.ncbi.nlm.nih.gov/articles/PMC3810022/"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37765/ajmc.2023.8943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kff.org/mental-health/issue-brief/how-does-use-of-mental-health-care-vary-by-demographics-and-health-insurance-coverag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milliman.com/-/media/milliman/pdfs/articles/millimanhigh-cost-patient-study-2020.ash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edge.sitecorecloud.io/millimaninc5660-milliman6442-prod27d5-0001/media/Milliman/PDFs/Articles/Milliman-High-Cost-Patient-Study-2020.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intechopen.com/chapters/1194187"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doi.org/10.1016/j.genhosppsych.2016.03.004" TargetMode="External"/><Relationship Id="rId5" Type="http://schemas.openxmlformats.org/officeDocument/2006/relationships/hyperlink" Target="https://doi.org/10.1093/fampra/cmac026" TargetMode="External"/><Relationship Id="rId4" Type="http://schemas.openxmlformats.org/officeDocument/2006/relationships/hyperlink" Target="https://www.psychiatrictimes.com/view/unique-collaborative-care-system-solution-to-the-youth-mental-health-crisi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 descr="The Goodness Web Foundation Names Inaugural Grant Recipients ..."/>
          <p:cNvPicPr preferRelativeResize="0"/>
          <p:nvPr/>
        </p:nvPicPr>
        <p:blipFill rotWithShape="1">
          <a:blip r:embed="rId3">
            <a:alphaModFix/>
          </a:blip>
          <a:srcRect/>
          <a:stretch/>
        </p:blipFill>
        <p:spPr>
          <a:xfrm>
            <a:off x="5935930" y="4010534"/>
            <a:ext cx="2744889" cy="451194"/>
          </a:xfrm>
          <a:prstGeom prst="rect">
            <a:avLst/>
          </a:prstGeom>
          <a:noFill/>
          <a:ln>
            <a:noFill/>
          </a:ln>
        </p:spPr>
      </p:pic>
      <p:sp>
        <p:nvSpPr>
          <p:cNvPr id="133" name="Google Shape;133;p1"/>
          <p:cNvSpPr/>
          <p:nvPr/>
        </p:nvSpPr>
        <p:spPr>
          <a:xfrm>
            <a:off x="0" y="6079401"/>
            <a:ext cx="9144000" cy="778599"/>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4" name="Google Shape;134;p1"/>
          <p:cNvSpPr/>
          <p:nvPr/>
        </p:nvSpPr>
        <p:spPr>
          <a:xfrm>
            <a:off x="0" y="1"/>
            <a:ext cx="9144000" cy="1239112"/>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5" name="Google Shape;135;p1"/>
          <p:cNvSpPr txBox="1"/>
          <p:nvPr/>
        </p:nvSpPr>
        <p:spPr>
          <a:xfrm>
            <a:off x="1860475" y="1525237"/>
            <a:ext cx="5380500" cy="1374900"/>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rgbClr val="002060"/>
              </a:buClr>
              <a:buSzPts val="2500"/>
              <a:buFont typeface="Arial"/>
              <a:buNone/>
            </a:pPr>
            <a:r>
              <a:rPr lang="en-US" sz="2500" b="0" i="0" u="none" strike="noStrike" cap="none" dirty="0">
                <a:solidFill>
                  <a:srgbClr val="002060"/>
                </a:solidFill>
                <a:latin typeface="Arial"/>
                <a:ea typeface="Arial"/>
                <a:cs typeface="Arial"/>
                <a:sym typeface="Arial"/>
              </a:rPr>
              <a:t>Collaborative Care Model (CoCM):  </a:t>
            </a:r>
            <a:endParaRPr dirty="0"/>
          </a:p>
          <a:p>
            <a:pPr marL="0" marR="0" lvl="0" indent="0" algn="ctr" rtl="0">
              <a:lnSpc>
                <a:spcPct val="100000"/>
              </a:lnSpc>
              <a:spcBef>
                <a:spcPts val="1000"/>
              </a:spcBef>
              <a:spcAft>
                <a:spcPts val="0"/>
              </a:spcAft>
              <a:buNone/>
            </a:pPr>
            <a:r>
              <a:rPr lang="en-US" sz="2500" b="0" i="0" u="none" strike="noStrike" cap="none" dirty="0">
                <a:solidFill>
                  <a:srgbClr val="002060"/>
                </a:solidFill>
                <a:latin typeface="Arial"/>
                <a:ea typeface="Arial"/>
                <a:cs typeface="Arial"/>
                <a:sym typeface="Arial"/>
              </a:rPr>
              <a:t>Promoting Adoption in</a:t>
            </a:r>
            <a:br>
              <a:rPr lang="en-US" sz="2500" dirty="0">
                <a:solidFill>
                  <a:srgbClr val="002060"/>
                </a:solidFill>
              </a:rPr>
            </a:br>
            <a:r>
              <a:rPr lang="en-US" sz="2500" b="0" i="0" u="none" strike="noStrike" cap="none" dirty="0">
                <a:solidFill>
                  <a:srgbClr val="002060"/>
                </a:solidFill>
                <a:latin typeface="Arial"/>
                <a:ea typeface="Arial"/>
                <a:cs typeface="Arial"/>
                <a:sym typeface="Arial"/>
              </a:rPr>
              <a:t>Massachusett</a:t>
            </a:r>
            <a:r>
              <a:rPr lang="en-US" sz="2500" dirty="0">
                <a:solidFill>
                  <a:srgbClr val="002060"/>
                </a:solidFill>
              </a:rPr>
              <a:t>s</a:t>
            </a:r>
            <a:endParaRPr sz="2500" b="0" i="0" u="none" strike="noStrike" cap="none" dirty="0">
              <a:solidFill>
                <a:srgbClr val="002060"/>
              </a:solidFill>
              <a:latin typeface="Arial"/>
              <a:ea typeface="Arial"/>
              <a:cs typeface="Arial"/>
              <a:sym typeface="Arial"/>
            </a:endParaRPr>
          </a:p>
        </p:txBody>
      </p:sp>
      <p:sp>
        <p:nvSpPr>
          <p:cNvPr id="136" name="Google Shape;136;p1"/>
          <p:cNvSpPr/>
          <p:nvPr/>
        </p:nvSpPr>
        <p:spPr>
          <a:xfrm>
            <a:off x="7050716" y="0"/>
            <a:ext cx="1722797" cy="892993"/>
          </a:xfrm>
          <a:prstGeom prst="rect">
            <a:avLst/>
          </a:prstGeom>
          <a:solidFill>
            <a:srgbClr val="ED40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02060"/>
              </a:solidFill>
              <a:latin typeface="Arial"/>
              <a:ea typeface="Arial"/>
              <a:cs typeface="Arial"/>
              <a:sym typeface="Arial"/>
            </a:endParaRPr>
          </a:p>
        </p:txBody>
      </p:sp>
      <p:sp>
        <p:nvSpPr>
          <p:cNvPr id="137" name="Google Shape;137;p1"/>
          <p:cNvSpPr txBox="1"/>
          <p:nvPr/>
        </p:nvSpPr>
        <p:spPr>
          <a:xfrm>
            <a:off x="7047512" y="261830"/>
            <a:ext cx="172279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May 2</a:t>
            </a:r>
            <a:r>
              <a:rPr lang="en-US" sz="1800" dirty="0">
                <a:solidFill>
                  <a:schemeClr val="lt1"/>
                </a:solidFill>
              </a:rPr>
              <a:t>2</a:t>
            </a:r>
            <a:r>
              <a:rPr lang="en-US" sz="1800" b="0" i="0" u="none" strike="noStrike" cap="none" dirty="0">
                <a:solidFill>
                  <a:schemeClr val="lt1"/>
                </a:solidFill>
                <a:latin typeface="Arial"/>
                <a:ea typeface="Arial"/>
                <a:cs typeface="Arial"/>
                <a:sym typeface="Arial"/>
              </a:rPr>
              <a:t>, 2025</a:t>
            </a:r>
            <a:endParaRPr dirty="0"/>
          </a:p>
        </p:txBody>
      </p:sp>
      <p:sp>
        <p:nvSpPr>
          <p:cNvPr id="138" name="Google Shape;138;p1"/>
          <p:cNvSpPr txBox="1"/>
          <p:nvPr/>
        </p:nvSpPr>
        <p:spPr>
          <a:xfrm>
            <a:off x="2260082" y="3182195"/>
            <a:ext cx="45342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2060"/>
                </a:solidFill>
                <a:latin typeface="Arial"/>
                <a:ea typeface="Arial"/>
                <a:cs typeface="Arial"/>
                <a:sym typeface="Arial"/>
              </a:rPr>
              <a:t>Virna Little, PsyD, LCSW-r </a:t>
            </a:r>
            <a:endParaRPr dirty="0"/>
          </a:p>
          <a:p>
            <a:pPr marL="0" marR="0" lvl="0" indent="0" algn="ctr" rtl="0">
              <a:spcBef>
                <a:spcPts val="0"/>
              </a:spcBef>
              <a:spcAft>
                <a:spcPts val="0"/>
              </a:spcAft>
              <a:buNone/>
            </a:pPr>
            <a:r>
              <a:rPr lang="en-US" sz="1800" b="1" i="0" u="none" strike="noStrike" cap="none" dirty="0">
                <a:solidFill>
                  <a:srgbClr val="002060"/>
                </a:solidFill>
                <a:latin typeface="Arial"/>
                <a:ea typeface="Arial"/>
                <a:cs typeface="Arial"/>
                <a:sym typeface="Arial"/>
              </a:rPr>
              <a:t>Co-Founder, Concert Health</a:t>
            </a:r>
            <a:endParaRPr dirty="0"/>
          </a:p>
          <a:p>
            <a:pPr marL="0" marR="0" lvl="0" indent="0" algn="ctr" rtl="0">
              <a:spcBef>
                <a:spcPts val="0"/>
              </a:spcBef>
              <a:spcAft>
                <a:spcPts val="0"/>
              </a:spcAft>
              <a:buNone/>
            </a:pPr>
            <a:r>
              <a:rPr lang="en-US" sz="1800" b="1" i="0" u="none" strike="noStrike" cap="none" dirty="0">
                <a:solidFill>
                  <a:srgbClr val="002060"/>
                </a:solidFill>
                <a:latin typeface="Arial"/>
                <a:ea typeface="Arial"/>
                <a:cs typeface="Arial"/>
                <a:sym typeface="Arial"/>
              </a:rPr>
              <a:t>Co-Founder, Zero </a:t>
            </a:r>
            <a:r>
              <a:rPr lang="en-US" sz="1800" b="1" dirty="0">
                <a:solidFill>
                  <a:srgbClr val="002060"/>
                </a:solidFill>
              </a:rPr>
              <a:t>Overdose</a:t>
            </a:r>
            <a:endParaRPr sz="1800" b="1" i="0" u="none" strike="noStrike" cap="none" dirty="0">
              <a:solidFill>
                <a:srgbClr val="00847E"/>
              </a:solidFill>
              <a:latin typeface="Roboto Slab"/>
              <a:ea typeface="Roboto Slab"/>
              <a:cs typeface="Roboto Slab"/>
              <a:sym typeface="Roboto Slab"/>
            </a:endParaRPr>
          </a:p>
          <a:p>
            <a:pPr marL="0" marR="0" lvl="0" indent="0" algn="ctr" rtl="0">
              <a:spcBef>
                <a:spcPts val="0"/>
              </a:spcBef>
              <a:spcAft>
                <a:spcPts val="0"/>
              </a:spcAft>
              <a:buNone/>
            </a:pPr>
            <a:endParaRPr sz="1800" b="1" i="0" u="none" strike="noStrike" cap="none" dirty="0">
              <a:solidFill>
                <a:srgbClr val="00847E"/>
              </a:solidFill>
              <a:latin typeface="Roboto Slab"/>
              <a:ea typeface="Roboto Slab"/>
              <a:cs typeface="Roboto Slab"/>
              <a:sym typeface="Roboto Slab"/>
            </a:endParaRPr>
          </a:p>
          <a:p>
            <a:pPr marL="0" marR="0" lvl="0" indent="0" algn="ctr" rtl="0">
              <a:spcBef>
                <a:spcPts val="0"/>
              </a:spcBef>
              <a:spcAft>
                <a:spcPts val="0"/>
              </a:spcAft>
              <a:buNone/>
            </a:pPr>
            <a:endParaRPr sz="1800" b="1" i="0" u="none" strike="noStrike" cap="none" dirty="0">
              <a:solidFill>
                <a:srgbClr val="002060"/>
              </a:solidFill>
              <a:latin typeface="Arial"/>
              <a:ea typeface="Arial"/>
              <a:cs typeface="Arial"/>
              <a:sym typeface="Arial"/>
            </a:endParaRPr>
          </a:p>
        </p:txBody>
      </p:sp>
      <p:pic>
        <p:nvPicPr>
          <p:cNvPr id="139" name="Google Shape;139;p1"/>
          <p:cNvPicPr preferRelativeResize="0"/>
          <p:nvPr/>
        </p:nvPicPr>
        <p:blipFill rotWithShape="1">
          <a:blip r:embed="rId4">
            <a:alphaModFix/>
          </a:blip>
          <a:srcRect/>
          <a:stretch/>
        </p:blipFill>
        <p:spPr>
          <a:xfrm>
            <a:off x="463184" y="4703303"/>
            <a:ext cx="2092750" cy="778599"/>
          </a:xfrm>
          <a:prstGeom prst="rect">
            <a:avLst/>
          </a:prstGeom>
          <a:noFill/>
          <a:ln>
            <a:noFill/>
          </a:ln>
        </p:spPr>
      </p:pic>
      <p:pic>
        <p:nvPicPr>
          <p:cNvPr id="140" name="Google Shape;140;p1" descr="A close-up of a logo&#10;&#10;AI-generated content may be incorrect."/>
          <p:cNvPicPr preferRelativeResize="0"/>
          <p:nvPr/>
        </p:nvPicPr>
        <p:blipFill rotWithShape="1">
          <a:blip r:embed="rId5">
            <a:alphaModFix/>
          </a:blip>
          <a:srcRect/>
          <a:stretch/>
        </p:blipFill>
        <p:spPr>
          <a:xfrm>
            <a:off x="5935925" y="4722081"/>
            <a:ext cx="2744889" cy="741034"/>
          </a:xfrm>
          <a:prstGeom prst="rect">
            <a:avLst/>
          </a:prstGeom>
          <a:noFill/>
          <a:ln>
            <a:noFill/>
          </a:ln>
        </p:spPr>
      </p:pic>
      <p:pic>
        <p:nvPicPr>
          <p:cNvPr id="141" name="Google Shape;141;p1"/>
          <p:cNvPicPr preferRelativeResize="0"/>
          <p:nvPr/>
        </p:nvPicPr>
        <p:blipFill rotWithShape="1">
          <a:blip r:embed="rId6">
            <a:alphaModFix/>
          </a:blip>
          <a:srcRect/>
          <a:stretch/>
        </p:blipFill>
        <p:spPr>
          <a:xfrm>
            <a:off x="547437" y="3902587"/>
            <a:ext cx="1875933" cy="667092"/>
          </a:xfrm>
          <a:prstGeom prst="rect">
            <a:avLst/>
          </a:prstGeom>
          <a:noFill/>
          <a:ln>
            <a:noFill/>
          </a:ln>
        </p:spPr>
      </p:pic>
      <p:pic>
        <p:nvPicPr>
          <p:cNvPr id="142" name="Google Shape;142;p1"/>
          <p:cNvPicPr preferRelativeResize="0"/>
          <p:nvPr/>
        </p:nvPicPr>
        <p:blipFill rotWithShape="1">
          <a:blip r:embed="rId7">
            <a:alphaModFix/>
          </a:blip>
          <a:srcRect/>
          <a:stretch/>
        </p:blipFill>
        <p:spPr>
          <a:xfrm>
            <a:off x="4079933" y="4722064"/>
            <a:ext cx="941584" cy="10712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11"/>
          <p:cNvGraphicFramePr/>
          <p:nvPr/>
        </p:nvGraphicFramePr>
        <p:xfrm>
          <a:off x="311700" y="1830288"/>
          <a:ext cx="8520600" cy="3699140"/>
        </p:xfrm>
        <a:graphic>
          <a:graphicData uri="http://schemas.openxmlformats.org/drawingml/2006/table">
            <a:tbl>
              <a:tblPr>
                <a:noFill/>
                <a:tableStyleId>{901612E9-BF86-452D-AA8A-9599671F9930}</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407450">
                <a:tc>
                  <a:txBody>
                    <a:bodyPr/>
                    <a:lstStyle/>
                    <a:p>
                      <a:pPr marL="0" marR="0" lvl="0" indent="0" algn="ctr" rtl="0">
                        <a:spcBef>
                          <a:spcPts val="0"/>
                        </a:spcBef>
                        <a:spcAft>
                          <a:spcPts val="0"/>
                        </a:spcAft>
                        <a:buClr>
                          <a:schemeClr val="dk1"/>
                        </a:buClr>
                        <a:buSzPts val="1800"/>
                        <a:buFont typeface="Open Sans"/>
                        <a:buNone/>
                      </a:pPr>
                      <a:r>
                        <a:rPr lang="en-US" b="1" u="none" strike="noStrike" cap="none" dirty="0">
                          <a:solidFill>
                            <a:srgbClr val="002060"/>
                          </a:solidFill>
                        </a:rPr>
                        <a:t>Tool</a:t>
                      </a:r>
                      <a:endParaRPr b="1" u="none" strike="noStrike" cap="none" dirty="0">
                        <a:solidFill>
                          <a:srgbClr val="00206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93DCF8"/>
                    </a:solidFill>
                  </a:tcPr>
                </a:tc>
                <a:tc>
                  <a:txBody>
                    <a:bodyPr/>
                    <a:lstStyle/>
                    <a:p>
                      <a:pPr marL="0" marR="0" lvl="0" indent="0" algn="ctr" rtl="0">
                        <a:spcBef>
                          <a:spcPts val="0"/>
                        </a:spcBef>
                        <a:spcAft>
                          <a:spcPts val="0"/>
                        </a:spcAft>
                        <a:buClr>
                          <a:schemeClr val="dk1"/>
                        </a:buClr>
                        <a:buSzPts val="1800"/>
                        <a:buFont typeface="Open Sans"/>
                        <a:buNone/>
                      </a:pPr>
                      <a:r>
                        <a:rPr lang="en-US" b="1" u="none" strike="noStrike" cap="none" dirty="0">
                          <a:solidFill>
                            <a:srgbClr val="002060"/>
                          </a:solidFill>
                        </a:rPr>
                        <a:t>Description</a:t>
                      </a:r>
                      <a:endParaRPr b="1" u="none" strike="noStrike" cap="none" dirty="0">
                        <a:solidFill>
                          <a:srgbClr val="00206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93DCF8"/>
                    </a:solidFill>
                  </a:tcPr>
                </a:tc>
                <a:tc>
                  <a:txBody>
                    <a:bodyPr/>
                    <a:lstStyle/>
                    <a:p>
                      <a:pPr marL="0" marR="0" lvl="0" indent="0" algn="ctr" rtl="0">
                        <a:spcBef>
                          <a:spcPts val="0"/>
                        </a:spcBef>
                        <a:spcAft>
                          <a:spcPts val="0"/>
                        </a:spcAft>
                        <a:buClr>
                          <a:schemeClr val="dk1"/>
                        </a:buClr>
                        <a:buSzPts val="1800"/>
                        <a:buFont typeface="Open Sans"/>
                        <a:buNone/>
                      </a:pPr>
                      <a:r>
                        <a:rPr lang="en-US" b="1" u="none" strike="noStrike" cap="none" dirty="0">
                          <a:solidFill>
                            <a:srgbClr val="002060"/>
                          </a:solidFill>
                        </a:rPr>
                        <a:t>Outcome Measures</a:t>
                      </a:r>
                      <a:endParaRPr b="1" u="none" strike="noStrike" cap="none" dirty="0">
                        <a:solidFill>
                          <a:srgbClr val="00206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93DCF8"/>
                    </a:solidFill>
                  </a:tcPr>
                </a:tc>
                <a:extLst>
                  <a:ext uri="{0D108BD9-81ED-4DB2-BD59-A6C34878D82A}">
                    <a16:rowId xmlns:a16="http://schemas.microsoft.com/office/drawing/2014/main" val="10000"/>
                  </a:ext>
                </a:extLst>
              </a:tr>
              <a:tr h="532825">
                <a:tc>
                  <a:txBody>
                    <a:bodyPr/>
                    <a:lstStyle/>
                    <a:p>
                      <a:pPr marL="0" marR="0" lvl="0" indent="0" algn="l" rtl="0">
                        <a:spcBef>
                          <a:spcPts val="0"/>
                        </a:spcBef>
                        <a:spcAft>
                          <a:spcPts val="0"/>
                        </a:spcAft>
                        <a:buClr>
                          <a:schemeClr val="dk1"/>
                        </a:buClr>
                        <a:buSzPts val="1100"/>
                        <a:buFont typeface="Open Sans"/>
                        <a:buNone/>
                      </a:pPr>
                      <a:r>
                        <a:rPr lang="en-US" sz="1200" b="1" u="none" strike="noStrike" cap="none" dirty="0">
                          <a:solidFill>
                            <a:srgbClr val="002060"/>
                          </a:solidFill>
                        </a:rPr>
                        <a:t>PHQ-9</a:t>
                      </a:r>
                      <a:r>
                        <a:rPr lang="en-US" sz="1200" u="none" strike="noStrike" cap="none" dirty="0">
                          <a:solidFill>
                            <a:srgbClr val="002060"/>
                          </a:solidFill>
                        </a:rPr>
                        <a:t> </a:t>
                      </a:r>
                      <a:endParaRPr sz="1200" u="none" strike="noStrike" cap="none" dirty="0">
                        <a:solidFill>
                          <a:srgbClr val="002060"/>
                        </a:solidFill>
                      </a:endParaRPr>
                    </a:p>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(Patient Health Questionnaire-9)</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Assesses the severity of depression symptoms</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50% improvement or 10-point reduction in score</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532825">
                <a:tc>
                  <a:txBody>
                    <a:bodyPr/>
                    <a:lstStyle/>
                    <a:p>
                      <a:pPr marL="0" marR="0" lvl="0" indent="0" algn="l" rtl="0">
                        <a:spcBef>
                          <a:spcPts val="0"/>
                        </a:spcBef>
                        <a:spcAft>
                          <a:spcPts val="0"/>
                        </a:spcAft>
                        <a:buClr>
                          <a:schemeClr val="dk1"/>
                        </a:buClr>
                        <a:buSzPts val="1100"/>
                        <a:buFont typeface="Open Sans"/>
                        <a:buNone/>
                      </a:pPr>
                      <a:r>
                        <a:rPr lang="en-US" sz="1200" b="1" u="none" strike="noStrike" cap="none" dirty="0">
                          <a:solidFill>
                            <a:srgbClr val="002060"/>
                          </a:solidFill>
                        </a:rPr>
                        <a:t>GAD-7</a:t>
                      </a:r>
                      <a:r>
                        <a:rPr lang="en-US" sz="1200" u="none" strike="noStrike" cap="none" dirty="0">
                          <a:solidFill>
                            <a:srgbClr val="002060"/>
                          </a:solidFill>
                        </a:rPr>
                        <a:t> </a:t>
                      </a:r>
                      <a:endParaRPr sz="1200" u="none" strike="noStrike" cap="none" dirty="0">
                        <a:solidFill>
                          <a:srgbClr val="002060"/>
                        </a:solidFill>
                      </a:endParaRPr>
                    </a:p>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(General Anxiety Disorder-7)</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Assesses the severity of anxiety symptoms</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50% improvement or 10-point reduction in score</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532825">
                <a:tc>
                  <a:txBody>
                    <a:bodyPr/>
                    <a:lstStyle/>
                    <a:p>
                      <a:pPr marL="0" marR="0" lvl="0" indent="0" algn="l" rtl="0">
                        <a:spcBef>
                          <a:spcPts val="0"/>
                        </a:spcBef>
                        <a:spcAft>
                          <a:spcPts val="0"/>
                        </a:spcAft>
                        <a:buClr>
                          <a:schemeClr val="dk1"/>
                        </a:buClr>
                        <a:buSzPts val="1100"/>
                        <a:buFont typeface="Open Sans"/>
                        <a:buNone/>
                      </a:pPr>
                      <a:r>
                        <a:rPr lang="en-US" sz="1200" b="1" u="none" strike="noStrike" cap="none" dirty="0">
                          <a:solidFill>
                            <a:srgbClr val="002060"/>
                          </a:solidFill>
                        </a:rPr>
                        <a:t>PSC-17</a:t>
                      </a:r>
                      <a:r>
                        <a:rPr lang="en-US" sz="1200" u="none" strike="noStrike" cap="none" dirty="0">
                          <a:solidFill>
                            <a:srgbClr val="002060"/>
                          </a:solidFill>
                        </a:rPr>
                        <a:t> </a:t>
                      </a:r>
                      <a:endParaRPr sz="1200" u="none" strike="noStrike" cap="none" dirty="0">
                        <a:solidFill>
                          <a:srgbClr val="002060"/>
                        </a:solidFill>
                      </a:endParaRPr>
                    </a:p>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(Pediatric Symptom Checklist)</a:t>
                      </a:r>
                      <a:endParaRPr sz="1200" b="1"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A screening tool for identifying emotional, behavioral, and cognitive symptoms in children</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Total Score: A change score of 6 or more indicates reliable change</a:t>
                      </a:r>
                      <a:endParaRPr sz="1200" u="none" strike="noStrike" cap="none" dirty="0">
                        <a:solidFill>
                          <a:srgbClr val="002060"/>
                        </a:solidFill>
                      </a:endParaRPr>
                    </a:p>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Subscales: Changes of 2 or more points indicate reliable change</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3"/>
                  </a:ext>
                </a:extLst>
              </a:tr>
              <a:tr h="532825">
                <a:tc>
                  <a:txBody>
                    <a:bodyPr/>
                    <a:lstStyle/>
                    <a:p>
                      <a:pPr marL="0" marR="0" lvl="0" indent="0" algn="l" rtl="0">
                        <a:spcBef>
                          <a:spcPts val="0"/>
                        </a:spcBef>
                        <a:spcAft>
                          <a:spcPts val="0"/>
                        </a:spcAft>
                        <a:buClr>
                          <a:schemeClr val="dk1"/>
                        </a:buClr>
                        <a:buSzPts val="1100"/>
                        <a:buFont typeface="Open Sans"/>
                        <a:buNone/>
                      </a:pPr>
                      <a:r>
                        <a:rPr lang="en-US" sz="1200" b="1" u="none" strike="noStrike" cap="none" dirty="0">
                          <a:solidFill>
                            <a:srgbClr val="002060"/>
                          </a:solidFill>
                        </a:rPr>
                        <a:t>PMQ-9</a:t>
                      </a:r>
                      <a:r>
                        <a:rPr lang="en-US" sz="1200" u="none" strike="noStrike" cap="none" dirty="0">
                          <a:solidFill>
                            <a:srgbClr val="002060"/>
                          </a:solidFill>
                        </a:rPr>
                        <a:t> </a:t>
                      </a:r>
                      <a:endParaRPr sz="1200" u="none" strike="noStrike" cap="none" dirty="0">
                        <a:solidFill>
                          <a:srgbClr val="002060"/>
                        </a:solidFill>
                      </a:endParaRPr>
                    </a:p>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(Patient Mania Questionnaire-9)</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A tool for evaluating symptoms of mood disorders, including mania</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50% reduction in mood disorder symptoms (combined PHQ-9 and PMQ-9 scores)</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4"/>
                  </a:ext>
                </a:extLst>
              </a:tr>
              <a:tr h="532825">
                <a:tc>
                  <a:txBody>
                    <a:bodyPr/>
                    <a:lstStyle/>
                    <a:p>
                      <a:pPr marL="0" marR="0" lvl="0" indent="0" algn="l" rtl="0">
                        <a:spcBef>
                          <a:spcPts val="0"/>
                        </a:spcBef>
                        <a:spcAft>
                          <a:spcPts val="0"/>
                        </a:spcAft>
                        <a:buClr>
                          <a:schemeClr val="dk1"/>
                        </a:buClr>
                        <a:buSzPts val="1100"/>
                        <a:buFont typeface="Open Sans"/>
                        <a:buNone/>
                      </a:pPr>
                      <a:r>
                        <a:rPr lang="en-US" sz="1200" b="1" u="none" strike="noStrike" cap="none" dirty="0">
                          <a:solidFill>
                            <a:srgbClr val="002060"/>
                          </a:solidFill>
                        </a:rPr>
                        <a:t>PCL-5</a:t>
                      </a:r>
                      <a:r>
                        <a:rPr lang="en-US" sz="1200" u="none" strike="noStrike" cap="none" dirty="0">
                          <a:solidFill>
                            <a:srgbClr val="002060"/>
                          </a:solidFill>
                        </a:rPr>
                        <a:t> </a:t>
                      </a:r>
                      <a:endParaRPr sz="1200" u="none" strike="noStrike" cap="none" dirty="0">
                        <a:solidFill>
                          <a:srgbClr val="002060"/>
                        </a:solidFill>
                      </a:endParaRPr>
                    </a:p>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(PTSD Checklist for DSM-5)</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A screening tool for assessing symptoms of PTSD</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Open Sans"/>
                        <a:buNone/>
                      </a:pPr>
                      <a:r>
                        <a:rPr lang="en-US" sz="1200" u="none" strike="noStrike" cap="none" dirty="0">
                          <a:solidFill>
                            <a:srgbClr val="002060"/>
                          </a:solidFill>
                        </a:rPr>
                        <a:t>50% or 20-point reduction in total score</a:t>
                      </a:r>
                      <a:endParaRPr sz="1200"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9" name="Google Shape;219;p11"/>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220" name="Google Shape;220;p11"/>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21" name="Google Shape;221;p11"/>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Tools for Measuring and Tracking Patient Outcomes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2" title="Suicide Reduction through CoCM May 8 2025 webinar slides-11.png"/>
          <p:cNvPicPr preferRelativeResize="0"/>
          <p:nvPr/>
        </p:nvPicPr>
        <p:blipFill rotWithShape="1">
          <a:blip r:embed="rId3">
            <a:alphaModFix/>
          </a:blip>
          <a:srcRect l="58327" t="22037" r="12958" b="27557"/>
          <a:stretch/>
        </p:blipFill>
        <p:spPr>
          <a:xfrm>
            <a:off x="321760" y="1919597"/>
            <a:ext cx="2768320" cy="2562331"/>
          </a:xfrm>
          <a:prstGeom prst="rect">
            <a:avLst/>
          </a:prstGeom>
          <a:noFill/>
          <a:ln>
            <a:noFill/>
          </a:ln>
        </p:spPr>
      </p:pic>
      <p:sp>
        <p:nvSpPr>
          <p:cNvPr id="227" name="Google Shape;227;p12"/>
          <p:cNvSpPr txBox="1"/>
          <p:nvPr/>
        </p:nvSpPr>
        <p:spPr>
          <a:xfrm>
            <a:off x="192000" y="1346897"/>
            <a:ext cx="8760000" cy="572700"/>
          </a:xfrm>
          <a:prstGeom prst="rect">
            <a:avLst/>
          </a:prstGeom>
          <a:noFill/>
          <a:ln>
            <a:noFill/>
          </a:ln>
        </p:spPr>
        <p:txBody>
          <a:bodyPr spcFirstLastPara="1" wrap="square" lIns="91425" tIns="91425" rIns="91425" bIns="91425" anchor="t" anchorCtr="0">
            <a:normAutofit fontScale="92500"/>
          </a:bodyPr>
          <a:lstStyle/>
          <a:p>
            <a:pPr marL="0" marR="0" lvl="0" indent="0" algn="ctr" rtl="0">
              <a:lnSpc>
                <a:spcPct val="100000"/>
              </a:lnSpc>
              <a:spcBef>
                <a:spcPts val="0"/>
              </a:spcBef>
              <a:spcAft>
                <a:spcPts val="0"/>
              </a:spcAft>
              <a:buNone/>
            </a:pPr>
            <a:r>
              <a:rPr lang="en-US" sz="2400" b="1" i="0" u="none" strike="noStrike" cap="none" dirty="0">
                <a:solidFill>
                  <a:srgbClr val="002060"/>
                </a:solidFill>
              </a:rPr>
              <a:t>CoCM Makes Efficient Use of Limited Psychiatrist Resources</a:t>
            </a:r>
            <a:endParaRPr sz="2400" b="1" dirty="0">
              <a:solidFill>
                <a:srgbClr val="002060"/>
              </a:solidFill>
            </a:endParaRPr>
          </a:p>
        </p:txBody>
      </p:sp>
      <p:sp>
        <p:nvSpPr>
          <p:cNvPr id="228" name="Google Shape;228;p12"/>
          <p:cNvSpPr txBox="1"/>
          <p:nvPr/>
        </p:nvSpPr>
        <p:spPr>
          <a:xfrm>
            <a:off x="321748" y="4481931"/>
            <a:ext cx="27684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000" b="1" u="none" strike="noStrike" cap="none" dirty="0">
                <a:solidFill>
                  <a:srgbClr val="002060"/>
                </a:solidFill>
                <a:latin typeface="Arial"/>
                <a:ea typeface="Arial"/>
                <a:cs typeface="Arial"/>
                <a:sym typeface="Arial"/>
              </a:rPr>
              <a:t>Source</a:t>
            </a:r>
            <a:r>
              <a:rPr lang="en-US" sz="1000" u="none" strike="noStrike" cap="none" dirty="0">
                <a:solidFill>
                  <a:srgbClr val="002060"/>
                </a:solidFill>
              </a:rPr>
              <a:t>: Penn Integrated Care Program, Penn Medicine, University of Pennsylvania.</a:t>
            </a:r>
            <a:r>
              <a:rPr lang="en-US" sz="1000" dirty="0">
                <a:solidFill>
                  <a:srgbClr val="002060"/>
                </a:solidFill>
              </a:rPr>
              <a:t> </a:t>
            </a:r>
            <a:r>
              <a:rPr lang="en-US" sz="1000" u="none" strike="noStrike" cap="none" dirty="0">
                <a:solidFill>
                  <a:srgbClr val="002060"/>
                </a:solidFill>
              </a:rPr>
              <a:t>Courtesy of Matthew Press, MD. </a:t>
            </a:r>
            <a:endParaRPr sz="1000" dirty="0">
              <a:solidFill>
                <a:srgbClr val="002060"/>
              </a:solidFill>
            </a:endParaRPr>
          </a:p>
        </p:txBody>
      </p:sp>
      <p:sp>
        <p:nvSpPr>
          <p:cNvPr id="229" name="Google Shape;229;p12"/>
          <p:cNvSpPr txBox="1"/>
          <p:nvPr/>
        </p:nvSpPr>
        <p:spPr>
          <a:xfrm>
            <a:off x="3646462" y="2072000"/>
            <a:ext cx="53055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2060"/>
                </a:solidFill>
                <a:latin typeface="Arial"/>
                <a:ea typeface="Arial"/>
                <a:cs typeface="Arial"/>
                <a:sym typeface="Arial"/>
              </a:rPr>
              <a:t>One “full-time equivalent” psychiatric consultant can effectively impact MHSUD treatment for as many as 3</a:t>
            </a:r>
            <a:r>
              <a:rPr lang="en-US" sz="2400" dirty="0">
                <a:solidFill>
                  <a:srgbClr val="002060"/>
                </a:solidFill>
              </a:rPr>
              <a:t>-</a:t>
            </a:r>
            <a:r>
              <a:rPr lang="en-US" sz="2400" dirty="0">
                <a:solidFill>
                  <a:srgbClr val="002060"/>
                </a:solidFill>
                <a:latin typeface="Arial"/>
                <a:ea typeface="Arial"/>
                <a:cs typeface="Arial"/>
                <a:sym typeface="Arial"/>
              </a:rPr>
              <a:t>8 times more patients under CoCM than could be achieved through traditional 1:1 treatment.</a:t>
            </a:r>
            <a:endParaRPr dirty="0">
              <a:solidFill>
                <a:srgbClr val="002060"/>
              </a:solidFill>
            </a:endParaRPr>
          </a:p>
        </p:txBody>
      </p:sp>
      <p:sp>
        <p:nvSpPr>
          <p:cNvPr id="230" name="Google Shape;230;p12"/>
          <p:cNvSpPr txBox="1"/>
          <p:nvPr/>
        </p:nvSpPr>
        <p:spPr>
          <a:xfrm>
            <a:off x="3646450" y="4596225"/>
            <a:ext cx="5305500" cy="134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800" dirty="0">
                <a:solidFill>
                  <a:srgbClr val="002060"/>
                </a:solidFill>
              </a:rPr>
              <a:t>Carlo, A. D., McNutt, C., &amp; Talebi, H. (2024). Extending the clinical impact of behavioral health prescribing clinicians using the Collaborative Care Model (CoCM). </a:t>
            </a:r>
            <a:r>
              <a:rPr lang="en-US" sz="800" i="1" dirty="0">
                <a:solidFill>
                  <a:srgbClr val="002060"/>
                </a:solidFill>
              </a:rPr>
              <a:t>Journal of General Internal Medicine, 39</a:t>
            </a:r>
            <a:r>
              <a:rPr lang="en-US" sz="800" dirty="0">
                <a:solidFill>
                  <a:srgbClr val="002060"/>
                </a:solidFill>
              </a:rPr>
              <a:t>(8), 1525-1527. </a:t>
            </a:r>
            <a:r>
              <a:rPr lang="en-US" sz="800" u="sng" dirty="0">
                <a:solidFill>
                  <a:schemeClr val="hlink"/>
                </a:solidFill>
                <a:hlinkClick r:id="rId4"/>
              </a:rPr>
              <a:t>https://doi.org/10.1007/s11606-024-08649-2</a:t>
            </a:r>
            <a:r>
              <a:rPr lang="en-US" sz="800" dirty="0">
                <a:solidFill>
                  <a:srgbClr val="002060"/>
                </a:solidFill>
              </a:rPr>
              <a:t> </a:t>
            </a:r>
            <a:endParaRPr sz="800" dirty="0">
              <a:solidFill>
                <a:srgbClr val="002060"/>
              </a:solidFill>
            </a:endParaRPr>
          </a:p>
          <a:p>
            <a:pPr marL="0" marR="0" lvl="0" indent="0" algn="l" rtl="0">
              <a:lnSpc>
                <a:spcPct val="100000"/>
              </a:lnSpc>
              <a:spcBef>
                <a:spcPts val="0"/>
              </a:spcBef>
              <a:spcAft>
                <a:spcPts val="0"/>
              </a:spcAft>
              <a:buNone/>
            </a:pPr>
            <a:r>
              <a:rPr lang="en-US" sz="800" u="none" strike="noStrike" cap="none" dirty="0">
                <a:solidFill>
                  <a:srgbClr val="002060"/>
                </a:solidFill>
              </a:rPr>
              <a:t> </a:t>
            </a:r>
            <a:endParaRPr sz="800" dirty="0">
              <a:solidFill>
                <a:srgbClr val="002060"/>
              </a:solidFill>
            </a:endParaRPr>
          </a:p>
          <a:p>
            <a:pPr marL="0" marR="0" lvl="0" indent="0" algn="l" rtl="0">
              <a:lnSpc>
                <a:spcPct val="100000"/>
              </a:lnSpc>
              <a:spcBef>
                <a:spcPts val="0"/>
              </a:spcBef>
              <a:spcAft>
                <a:spcPts val="0"/>
              </a:spcAft>
              <a:buNone/>
            </a:pPr>
            <a:r>
              <a:rPr lang="en-US" sz="800" dirty="0">
                <a:solidFill>
                  <a:srgbClr val="002060"/>
                </a:solidFill>
              </a:rPr>
              <a:t>Fortney, J. C., Bauer, A. M., Cerimele, J. M., Pyne, J. M., Pfeiffer, P., Heagerty, P. J., Hawrilenko, M., Zielinski, M. J., Kaysen, D., Bowen, D. J., Moore, D. L., Ferro, L., Metzger, K., Shushan, S., Hafer, E., Nolan, J. P., Dalack, G. W., &amp; Unützer, J. (2021). Comparison of teleintegrated care and telereferral care for treating complex psychiatric disorders in primary care: A pragmatic randomized comparative effectiveness trial. </a:t>
            </a:r>
            <a:r>
              <a:rPr lang="en-US" sz="800" i="1" dirty="0">
                <a:solidFill>
                  <a:srgbClr val="002060"/>
                </a:solidFill>
              </a:rPr>
              <a:t>JAMA Psychiatry, 78</a:t>
            </a:r>
            <a:r>
              <a:rPr lang="en-US" sz="800" dirty="0">
                <a:solidFill>
                  <a:srgbClr val="002060"/>
                </a:solidFill>
              </a:rPr>
              <a:t>(11), 1189-1199. </a:t>
            </a:r>
            <a:r>
              <a:rPr lang="en-US" sz="800" u="sng" dirty="0">
                <a:solidFill>
                  <a:schemeClr val="hlink"/>
                </a:solidFill>
                <a:hlinkClick r:id="rId5"/>
              </a:rPr>
              <a:t>https://doi.org/10.1001/jamapsychiatry.2021.2318</a:t>
            </a:r>
            <a:r>
              <a:rPr lang="en-US" sz="800" dirty="0">
                <a:solidFill>
                  <a:srgbClr val="002060"/>
                </a:solidFill>
              </a:rPr>
              <a:t> </a:t>
            </a:r>
            <a:endParaRPr sz="800" dirty="0">
              <a:solidFill>
                <a:srgbClr val="002060"/>
              </a:solidFill>
            </a:endParaRPr>
          </a:p>
        </p:txBody>
      </p:sp>
      <p:sp>
        <p:nvSpPr>
          <p:cNvPr id="231" name="Google Shape;231;p12"/>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11</a:t>
            </a:fld>
            <a:endParaRPr dirty="0"/>
          </a:p>
        </p:txBody>
      </p:sp>
      <p:sp>
        <p:nvSpPr>
          <p:cNvPr id="232" name="Google Shape;232;p12"/>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33" name="Google Shape;233;p12"/>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Workforce Efficiency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aphicFrame>
        <p:nvGraphicFramePr>
          <p:cNvPr id="238" name="Google Shape;238;p15"/>
          <p:cNvGraphicFramePr/>
          <p:nvPr/>
        </p:nvGraphicFramePr>
        <p:xfrm>
          <a:off x="914388" y="2147443"/>
          <a:ext cx="7315200" cy="2255400"/>
        </p:xfrm>
        <a:graphic>
          <a:graphicData uri="http://schemas.openxmlformats.org/drawingml/2006/table">
            <a:tbl>
              <a:tblPr>
                <a:noFill/>
                <a:tableStyleId>{901612E9-BF86-452D-AA8A-9599671F9930}</a:tableStyleId>
              </a:tblPr>
              <a:tblGrid>
                <a:gridCol w="4274025">
                  <a:extLst>
                    <a:ext uri="{9D8B030D-6E8A-4147-A177-3AD203B41FA5}">
                      <a16:colId xmlns:a16="http://schemas.microsoft.com/office/drawing/2014/main" val="20000"/>
                    </a:ext>
                  </a:extLst>
                </a:gridCol>
                <a:gridCol w="3041175">
                  <a:extLst>
                    <a:ext uri="{9D8B030D-6E8A-4147-A177-3AD203B41FA5}">
                      <a16:colId xmlns:a16="http://schemas.microsoft.com/office/drawing/2014/main" val="20001"/>
                    </a:ext>
                  </a:extLst>
                </a:gridCol>
              </a:tblGrid>
              <a:tr h="0">
                <a:tc>
                  <a:txBody>
                    <a:bodyPr/>
                    <a:lstStyle/>
                    <a:p>
                      <a:pPr marL="0" marR="0" lvl="0" indent="0" algn="ctr" rtl="0">
                        <a:spcBef>
                          <a:spcPts val="0"/>
                        </a:spcBef>
                        <a:spcAft>
                          <a:spcPts val="0"/>
                        </a:spcAft>
                        <a:buClr>
                          <a:schemeClr val="dk1"/>
                        </a:buClr>
                        <a:buSzPts val="1800"/>
                        <a:buFont typeface="Open Sans"/>
                        <a:buNone/>
                      </a:pPr>
                      <a:r>
                        <a:rPr lang="en-US" sz="1600" b="1" u="none" strike="noStrike" cap="none" dirty="0">
                          <a:solidFill>
                            <a:schemeClr val="lt1"/>
                          </a:solidFill>
                        </a:rPr>
                        <a:t>Measure</a:t>
                      </a:r>
                      <a:endParaRPr sz="1600" b="1" u="none" strike="noStrike" cap="none" dirty="0">
                        <a:solidFill>
                          <a:schemeClr val="lt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215E9F"/>
                    </a:solidFill>
                  </a:tcPr>
                </a:tc>
                <a:tc>
                  <a:txBody>
                    <a:bodyPr/>
                    <a:lstStyle/>
                    <a:p>
                      <a:pPr marL="0" marR="0" lvl="0" indent="0" algn="ctr" rtl="0">
                        <a:spcBef>
                          <a:spcPts val="0"/>
                        </a:spcBef>
                        <a:spcAft>
                          <a:spcPts val="0"/>
                        </a:spcAft>
                        <a:buClr>
                          <a:schemeClr val="dk1"/>
                        </a:buClr>
                        <a:buSzPts val="1800"/>
                        <a:buFont typeface="Open Sans"/>
                        <a:buNone/>
                      </a:pPr>
                      <a:r>
                        <a:rPr lang="en-US" sz="1600" b="1" u="none" strike="noStrike" cap="none" dirty="0">
                          <a:solidFill>
                            <a:schemeClr val="lt1"/>
                          </a:solidFill>
                        </a:rPr>
                        <a:t>Improvement Rate</a:t>
                      </a:r>
                      <a:endParaRPr sz="1600" b="1" u="none" strike="noStrike" cap="none" dirty="0">
                        <a:solidFill>
                          <a:schemeClr val="lt1"/>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solidFill>
                      <a:srgbClr val="215E9F"/>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800"/>
                        <a:buFont typeface="Open Sans"/>
                        <a:buNone/>
                      </a:pPr>
                      <a:r>
                        <a:rPr lang="en-US" b="1" u="none" strike="noStrike" cap="none" dirty="0">
                          <a:solidFill>
                            <a:srgbClr val="002060"/>
                          </a:solidFill>
                        </a:rPr>
                        <a:t>Review of Score at 90 Days</a:t>
                      </a:r>
                      <a:endParaRPr u="none" strike="noStrike" cap="none" dirty="0">
                        <a:solidFill>
                          <a:srgbClr val="002060"/>
                        </a:solidFill>
                      </a:endParaRPr>
                    </a:p>
                    <a:p>
                      <a:pPr marL="0" marR="0" lvl="0" indent="0" algn="l" rtl="0">
                        <a:spcBef>
                          <a:spcPts val="0"/>
                        </a:spcBef>
                        <a:spcAft>
                          <a:spcPts val="0"/>
                        </a:spcAft>
                        <a:buClr>
                          <a:schemeClr val="dk1"/>
                        </a:buClr>
                        <a:buSzPts val="1200"/>
                        <a:buFont typeface="Open Sans"/>
                        <a:buNone/>
                      </a:pPr>
                      <a:r>
                        <a:rPr lang="en-US" u="none" strike="noStrike" cap="none" dirty="0">
                          <a:solidFill>
                            <a:srgbClr val="002060"/>
                          </a:solidFill>
                        </a:rPr>
                        <a:t>50% or 10-point reduction on PHQ-9 or GAD-7</a:t>
                      </a:r>
                      <a:endParaRPr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Open Sans"/>
                        <a:buNone/>
                      </a:pPr>
                      <a:r>
                        <a:rPr lang="en-US" b="1" u="none" strike="noStrike" cap="none" dirty="0">
                          <a:solidFill>
                            <a:srgbClr val="002060"/>
                          </a:solidFill>
                        </a:rPr>
                        <a:t>47%</a:t>
                      </a:r>
                      <a:endParaRPr b="1"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Clr>
                          <a:schemeClr val="dk1"/>
                        </a:buClr>
                        <a:buSzPts val="1100"/>
                        <a:buFont typeface="Arial"/>
                        <a:buNone/>
                      </a:pPr>
                      <a:r>
                        <a:rPr lang="en-US" b="1" u="none" strike="noStrike" cap="none" dirty="0">
                          <a:solidFill>
                            <a:srgbClr val="002060"/>
                          </a:solidFill>
                        </a:rPr>
                        <a:t>Review of Score at 120 Days</a:t>
                      </a:r>
                      <a:endParaRPr u="none" strike="noStrike" cap="none" dirty="0">
                        <a:solidFill>
                          <a:srgbClr val="002060"/>
                        </a:solidFill>
                      </a:endParaRPr>
                    </a:p>
                    <a:p>
                      <a:pPr marL="0" marR="0" lvl="0" indent="0" algn="l" rtl="0">
                        <a:spcBef>
                          <a:spcPts val="0"/>
                        </a:spcBef>
                        <a:spcAft>
                          <a:spcPts val="0"/>
                        </a:spcAft>
                        <a:buClr>
                          <a:schemeClr val="dk1"/>
                        </a:buClr>
                        <a:buSzPts val="1100"/>
                        <a:buFont typeface="Arial"/>
                        <a:buNone/>
                      </a:pPr>
                      <a:r>
                        <a:rPr lang="en-US" u="none" strike="noStrike" cap="none" dirty="0">
                          <a:solidFill>
                            <a:srgbClr val="002060"/>
                          </a:solidFill>
                        </a:rPr>
                        <a:t>50% or 10-point reduction on PHQ-9 or GAD-7</a:t>
                      </a:r>
                      <a:endParaRPr b="1"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Open Sans"/>
                        <a:buNone/>
                      </a:pPr>
                      <a:r>
                        <a:rPr lang="en-US" b="1" u="none" strike="noStrike" cap="none" dirty="0">
                          <a:solidFill>
                            <a:srgbClr val="002060"/>
                          </a:solidFill>
                        </a:rPr>
                        <a:t>52%</a:t>
                      </a:r>
                      <a:endParaRPr b="1"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Clr>
                          <a:schemeClr val="dk1"/>
                        </a:buClr>
                        <a:buSzPts val="1800"/>
                        <a:buFont typeface="Open Sans"/>
                        <a:buNone/>
                      </a:pPr>
                      <a:r>
                        <a:rPr lang="en-US" b="1" u="none" strike="noStrike" cap="none" dirty="0">
                          <a:solidFill>
                            <a:srgbClr val="002060"/>
                          </a:solidFill>
                        </a:rPr>
                        <a:t>Review of Patients Who Achieved Remission</a:t>
                      </a:r>
                      <a:endParaRPr u="none" strike="noStrike" cap="none" dirty="0">
                        <a:solidFill>
                          <a:srgbClr val="002060"/>
                        </a:solidFill>
                      </a:endParaRPr>
                    </a:p>
                    <a:p>
                      <a:pPr marL="0" marR="0" lvl="0" indent="0" algn="l" rtl="0">
                        <a:spcBef>
                          <a:spcPts val="0"/>
                        </a:spcBef>
                        <a:spcAft>
                          <a:spcPts val="0"/>
                        </a:spcAft>
                        <a:buClr>
                          <a:schemeClr val="dk1"/>
                        </a:buClr>
                        <a:buSzPts val="1200"/>
                        <a:buFont typeface="Open Sans"/>
                        <a:buNone/>
                      </a:pPr>
                      <a:r>
                        <a:rPr lang="en-US" u="none" strike="noStrike" cap="none" dirty="0">
                          <a:solidFill>
                            <a:srgbClr val="002060"/>
                          </a:solidFill>
                        </a:rPr>
                        <a:t>&lt;5 on PHQ-9 or GAD-7</a:t>
                      </a:r>
                      <a:endParaRPr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Open Sans"/>
                        <a:buNone/>
                      </a:pPr>
                      <a:r>
                        <a:rPr lang="en-US" b="1" u="none" strike="noStrike" cap="none" dirty="0">
                          <a:solidFill>
                            <a:srgbClr val="002060"/>
                          </a:solidFill>
                        </a:rPr>
                        <a:t>38%</a:t>
                      </a:r>
                      <a:endParaRPr b="1" u="none" strike="noStrike" cap="none" dirty="0">
                        <a:solidFill>
                          <a:srgbClr val="002060"/>
                        </a:solidFill>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9525" cap="flat" cmpd="sng">
                      <a:solidFill>
                        <a:srgbClr val="595959"/>
                      </a:solidFill>
                      <a:prstDash val="solid"/>
                      <a:round/>
                      <a:headEnd type="none" w="sm" len="sm"/>
                      <a:tailEnd type="none" w="sm" len="sm"/>
                    </a:lnT>
                    <a:lnB w="9525" cap="flat" cmpd="sng">
                      <a:solidFill>
                        <a:srgbClr val="59595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39" name="Google Shape;239;p15"/>
          <p:cNvSpPr txBox="1"/>
          <p:nvPr/>
        </p:nvSpPr>
        <p:spPr>
          <a:xfrm>
            <a:off x="310950" y="5596128"/>
            <a:ext cx="8522100" cy="347400"/>
          </a:xfrm>
          <a:prstGeom prst="rect">
            <a:avLst/>
          </a:prstGeom>
          <a:noFill/>
          <a:ln>
            <a:noFill/>
          </a:ln>
        </p:spPr>
        <p:txBody>
          <a:bodyPr spcFirstLastPara="1" wrap="square" lIns="91425" tIns="91425" rIns="91425" bIns="91425" anchor="b" anchorCtr="0">
            <a:noAutofit/>
          </a:bodyPr>
          <a:lstStyle/>
          <a:p>
            <a:pPr marL="0" marR="0" lvl="0" indent="0" algn="l"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rPr>
              <a:t>: Concert Health. Based on 30,659 patient episodes over a 12-month period from January 1, 2024, to December 31, 2024.</a:t>
            </a:r>
            <a:endParaRPr sz="1000" dirty="0">
              <a:solidFill>
                <a:srgbClr val="002060"/>
              </a:solidFill>
            </a:endParaRPr>
          </a:p>
        </p:txBody>
      </p:sp>
      <p:sp>
        <p:nvSpPr>
          <p:cNvPr id="240" name="Google Shape;240;p15"/>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12</a:t>
            </a:fld>
            <a:endParaRPr dirty="0"/>
          </a:p>
        </p:txBody>
      </p:sp>
      <p:sp>
        <p:nvSpPr>
          <p:cNvPr id="241" name="Google Shape;241;p15"/>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42" name="Google Shape;242;p15"/>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Patient Outcomes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7" title="Suicide Reduction through CoCM May 8 2025 webinar slides-12.png"/>
          <p:cNvPicPr preferRelativeResize="0"/>
          <p:nvPr/>
        </p:nvPicPr>
        <p:blipFill rotWithShape="1">
          <a:blip r:embed="rId3">
            <a:alphaModFix/>
          </a:blip>
          <a:srcRect l="4259" t="16898" r="6043" b="19023"/>
          <a:stretch/>
        </p:blipFill>
        <p:spPr>
          <a:xfrm>
            <a:off x="501700" y="1885577"/>
            <a:ext cx="8140700" cy="3160907"/>
          </a:xfrm>
          <a:prstGeom prst="rect">
            <a:avLst/>
          </a:prstGeom>
          <a:noFill/>
          <a:ln>
            <a:noFill/>
          </a:ln>
        </p:spPr>
      </p:pic>
      <p:sp>
        <p:nvSpPr>
          <p:cNvPr id="248" name="Google Shape;248;p17"/>
          <p:cNvSpPr txBox="1"/>
          <p:nvPr/>
        </p:nvSpPr>
        <p:spPr>
          <a:xfrm>
            <a:off x="310950" y="5596128"/>
            <a:ext cx="8522100" cy="34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1000" b="1" u="none" strike="noStrike" cap="none" dirty="0">
                <a:solidFill>
                  <a:srgbClr val="002060"/>
                </a:solidFill>
                <a:latin typeface="Arial"/>
                <a:ea typeface="Arial"/>
                <a:cs typeface="Arial"/>
                <a:sym typeface="Arial"/>
              </a:rPr>
              <a:t>Source: </a:t>
            </a:r>
            <a:r>
              <a:rPr lang="en-US" sz="1000" b="0" u="none" strike="noStrike" cap="none" dirty="0">
                <a:solidFill>
                  <a:srgbClr val="002060"/>
                </a:solidFill>
                <a:latin typeface="Arial"/>
                <a:ea typeface="Arial"/>
                <a:cs typeface="Arial"/>
                <a:sym typeface="Arial"/>
              </a:rPr>
              <a:t>Penn Integrated Care Program, Penn Medicine, University of Pennsylvania. Courtesy of Matthew Press, MD. </a:t>
            </a:r>
            <a:endParaRPr sz="1000" dirty="0">
              <a:solidFill>
                <a:srgbClr val="002060"/>
              </a:solidFill>
            </a:endParaRPr>
          </a:p>
        </p:txBody>
      </p:sp>
      <p:sp>
        <p:nvSpPr>
          <p:cNvPr id="249" name="Google Shape;249;p17"/>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13</a:t>
            </a:fld>
            <a:endParaRPr dirty="0"/>
          </a:p>
        </p:txBody>
      </p:sp>
      <p:sp>
        <p:nvSpPr>
          <p:cNvPr id="250" name="Google Shape;250;p17"/>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51" name="Google Shape;251;p17"/>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Patient Outcomes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192000" y="1452505"/>
            <a:ext cx="8760000" cy="3657600"/>
          </a:xfrm>
          <a:prstGeom prst="rect">
            <a:avLst/>
          </a:prstGeom>
          <a:noFill/>
          <a:ln>
            <a:noFill/>
          </a:ln>
        </p:spPr>
        <p:txBody>
          <a:bodyPr spcFirstLastPara="1" wrap="square" lIns="45725" tIns="22850" rIns="45725" bIns="22850" anchor="t" anchorCtr="0">
            <a:noAutofit/>
          </a:bodyPr>
          <a:lstStyle/>
          <a:p>
            <a:pPr marL="457200" lvl="0" indent="-330200" algn="l" rtl="0">
              <a:lnSpc>
                <a:spcPct val="100000"/>
              </a:lnSpc>
              <a:spcBef>
                <a:spcPts val="0"/>
              </a:spcBef>
              <a:spcAft>
                <a:spcPts val="0"/>
              </a:spcAft>
              <a:buClr>
                <a:srgbClr val="ED4029"/>
              </a:buClr>
              <a:buSzPts val="1600"/>
              <a:buChar char="●"/>
            </a:pPr>
            <a:r>
              <a:rPr lang="en-US" sz="2000" b="1" dirty="0">
                <a:solidFill>
                  <a:srgbClr val="002060"/>
                </a:solidFill>
              </a:rPr>
              <a:t>Women</a:t>
            </a:r>
            <a:r>
              <a:rPr lang="en-US" sz="2000" dirty="0">
                <a:solidFill>
                  <a:srgbClr val="002060"/>
                </a:solidFill>
              </a:rPr>
              <a:t>: 30% reduction in anxiety symptoms at 90 days</a:t>
            </a:r>
            <a:endParaRPr sz="2000" dirty="0">
              <a:solidFill>
                <a:srgbClr val="002060"/>
              </a:solidFill>
            </a:endParaRPr>
          </a:p>
          <a:p>
            <a:pPr marL="457200" lvl="0" indent="-330200" algn="l" rtl="0">
              <a:lnSpc>
                <a:spcPct val="100000"/>
              </a:lnSpc>
              <a:spcBef>
                <a:spcPts val="1000"/>
              </a:spcBef>
              <a:spcAft>
                <a:spcPts val="0"/>
              </a:spcAft>
              <a:buClr>
                <a:srgbClr val="ED4029"/>
              </a:buClr>
              <a:buSzPts val="1600"/>
              <a:buChar char="●"/>
            </a:pPr>
            <a:r>
              <a:rPr lang="en-US" sz="2000" b="1" dirty="0">
                <a:solidFill>
                  <a:srgbClr val="002060"/>
                </a:solidFill>
              </a:rPr>
              <a:t>Adolescents</a:t>
            </a:r>
            <a:r>
              <a:rPr lang="en-US" sz="2000" dirty="0">
                <a:solidFill>
                  <a:srgbClr val="002060"/>
                </a:solidFill>
              </a:rPr>
              <a:t>: 59% (PHQ-9) and 51% (GAD-7) had ≥50% symptom reduction at 90 days; rose to 62% (PHQ-9) and 54% (GAD-7) by 120 days</a:t>
            </a:r>
            <a:endParaRPr sz="2000" dirty="0">
              <a:solidFill>
                <a:srgbClr val="002060"/>
              </a:solidFill>
            </a:endParaRPr>
          </a:p>
          <a:p>
            <a:pPr marL="457200" lvl="0" indent="-330200" algn="l" rtl="0">
              <a:lnSpc>
                <a:spcPct val="100000"/>
              </a:lnSpc>
              <a:spcBef>
                <a:spcPts val="1000"/>
              </a:spcBef>
              <a:spcAft>
                <a:spcPts val="0"/>
              </a:spcAft>
              <a:buClr>
                <a:srgbClr val="ED4029"/>
              </a:buClr>
              <a:buSzPts val="1600"/>
              <a:buChar char="●"/>
            </a:pPr>
            <a:r>
              <a:rPr lang="en-US" sz="2000" b="1" dirty="0">
                <a:solidFill>
                  <a:srgbClr val="002060"/>
                </a:solidFill>
              </a:rPr>
              <a:t>Older adults</a:t>
            </a:r>
            <a:r>
              <a:rPr lang="en-US" sz="2000" dirty="0">
                <a:solidFill>
                  <a:srgbClr val="002060"/>
                </a:solidFill>
              </a:rPr>
              <a:t>: Depression scores dropped from 16.7 → 8.6 (moderately severe → mild)</a:t>
            </a:r>
            <a:endParaRPr sz="2000" dirty="0">
              <a:solidFill>
                <a:srgbClr val="002060"/>
              </a:solidFill>
            </a:endParaRPr>
          </a:p>
          <a:p>
            <a:pPr marL="457200" lvl="0" indent="-330200" algn="l" rtl="0">
              <a:lnSpc>
                <a:spcPct val="100000"/>
              </a:lnSpc>
              <a:spcBef>
                <a:spcPts val="1000"/>
              </a:spcBef>
              <a:spcAft>
                <a:spcPts val="0"/>
              </a:spcAft>
              <a:buClr>
                <a:srgbClr val="ED4029"/>
              </a:buClr>
              <a:buSzPts val="1600"/>
              <a:buChar char="●"/>
            </a:pPr>
            <a:r>
              <a:rPr lang="en-US" sz="2000" b="1" dirty="0">
                <a:solidFill>
                  <a:srgbClr val="002060"/>
                </a:solidFill>
              </a:rPr>
              <a:t>Rural patients</a:t>
            </a:r>
            <a:r>
              <a:rPr lang="en-US" sz="2000" dirty="0">
                <a:solidFill>
                  <a:srgbClr val="002060"/>
                </a:solidFill>
              </a:rPr>
              <a:t>: 74-83% with moderate/severe depression improved by 90 days</a:t>
            </a:r>
            <a:endParaRPr sz="2000" dirty="0">
              <a:solidFill>
                <a:srgbClr val="002060"/>
              </a:solidFill>
            </a:endParaRPr>
          </a:p>
          <a:p>
            <a:pPr marL="457200" lvl="0" indent="-330200" algn="l" rtl="0">
              <a:lnSpc>
                <a:spcPct val="100000"/>
              </a:lnSpc>
              <a:spcBef>
                <a:spcPts val="1000"/>
              </a:spcBef>
              <a:spcAft>
                <a:spcPts val="1000"/>
              </a:spcAft>
              <a:buClr>
                <a:srgbClr val="ED4029"/>
              </a:buClr>
              <a:buSzPts val="1600"/>
              <a:buChar char="●"/>
            </a:pPr>
            <a:r>
              <a:rPr lang="en-US" sz="2000" b="1" dirty="0">
                <a:solidFill>
                  <a:srgbClr val="002060"/>
                </a:solidFill>
              </a:rPr>
              <a:t>Publicly insured</a:t>
            </a:r>
            <a:r>
              <a:rPr lang="en-US" sz="2000" dirty="0">
                <a:solidFill>
                  <a:srgbClr val="002060"/>
                </a:solidFill>
              </a:rPr>
              <a:t>: 33% of Medicaid patients and 40% of Medicare patients met PHQ-9/GAD-7 benchmarks at 90 days</a:t>
            </a:r>
            <a:endParaRPr sz="2000" dirty="0">
              <a:solidFill>
                <a:srgbClr val="002060"/>
              </a:solidFill>
            </a:endParaRPr>
          </a:p>
        </p:txBody>
      </p:sp>
      <p:sp>
        <p:nvSpPr>
          <p:cNvPr id="257" name="Google Shape;257;p18"/>
          <p:cNvSpPr txBox="1">
            <a:spLocks noGrp="1"/>
          </p:cNvSpPr>
          <p:nvPr>
            <p:ph type="body" idx="4294967295"/>
          </p:nvPr>
        </p:nvSpPr>
        <p:spPr>
          <a:xfrm>
            <a:off x="310950" y="5346179"/>
            <a:ext cx="8522100" cy="600300"/>
          </a:xfrm>
          <a:prstGeom prst="rect">
            <a:avLst/>
          </a:prstGeom>
          <a:noFill/>
          <a:ln>
            <a:noFill/>
          </a:ln>
        </p:spPr>
        <p:txBody>
          <a:bodyPr spcFirstLastPara="1" wrap="square" lIns="45725" tIns="22850" rIns="45725" bIns="22850" anchor="b" anchorCtr="0">
            <a:noAutofit/>
          </a:bodyPr>
          <a:lstStyle/>
          <a:p>
            <a:pPr marL="0" lvl="0" indent="0" algn="l" rtl="0">
              <a:lnSpc>
                <a:spcPct val="100000"/>
              </a:lnSpc>
              <a:spcBef>
                <a:spcPts val="0"/>
              </a:spcBef>
              <a:spcAft>
                <a:spcPts val="0"/>
              </a:spcAft>
              <a:buSzPts val="1600"/>
              <a:buNone/>
            </a:pPr>
            <a:r>
              <a:rPr lang="en-US" sz="800" dirty="0">
                <a:solidFill>
                  <a:srgbClr val="002060"/>
                </a:solidFill>
              </a:rPr>
              <a:t>Lee et al. (2023), ”The effectiveness of collaborative care in publicly insured populations,” </a:t>
            </a:r>
            <a:r>
              <a:rPr lang="en-US" sz="800" u="sng" dirty="0">
                <a:solidFill>
                  <a:schemeClr val="hlink"/>
                </a:solidFill>
                <a:hlinkClick r:id="rId3"/>
              </a:rPr>
              <a:t>https://doi.org/10.1353/hpu.2023.0042</a:t>
            </a:r>
            <a:r>
              <a:rPr lang="en-US" sz="800" dirty="0">
                <a:solidFill>
                  <a:srgbClr val="002060"/>
                </a:solidFill>
              </a:rPr>
              <a:t>; </a:t>
            </a:r>
            <a:endParaRPr sz="800" dirty="0">
              <a:solidFill>
                <a:srgbClr val="002060"/>
              </a:solidFill>
            </a:endParaRPr>
          </a:p>
          <a:p>
            <a:pPr marL="0" lvl="0" indent="0" algn="l" rtl="0">
              <a:lnSpc>
                <a:spcPct val="100000"/>
              </a:lnSpc>
              <a:spcBef>
                <a:spcPts val="0"/>
              </a:spcBef>
              <a:spcAft>
                <a:spcPts val="0"/>
              </a:spcAft>
              <a:buSzPts val="1600"/>
              <a:buNone/>
            </a:pPr>
            <a:r>
              <a:rPr lang="en-US" sz="800" dirty="0">
                <a:solidFill>
                  <a:srgbClr val="002060"/>
                </a:solidFill>
              </a:rPr>
              <a:t>Standeven et al. (2023), “Reduction of anxiety symptoms among women within a collaborative care model and women’s health settings,” </a:t>
            </a:r>
            <a:r>
              <a:rPr lang="en-US" sz="800" u="sng" dirty="0">
                <a:solidFill>
                  <a:schemeClr val="hlink"/>
                </a:solidFill>
                <a:hlinkClick r:id="rId4"/>
              </a:rPr>
              <a:t>https://doi.org/10.1017/S1463423623000440</a:t>
            </a:r>
            <a:r>
              <a:rPr lang="en-US" sz="800" dirty="0">
                <a:solidFill>
                  <a:srgbClr val="002060"/>
                </a:solidFill>
              </a:rPr>
              <a:t>; </a:t>
            </a:r>
            <a:endParaRPr sz="800" dirty="0">
              <a:solidFill>
                <a:srgbClr val="002060"/>
              </a:solidFill>
            </a:endParaRPr>
          </a:p>
          <a:p>
            <a:pPr marL="0" lvl="0" indent="0" algn="l" rtl="0">
              <a:lnSpc>
                <a:spcPct val="100000"/>
              </a:lnSpc>
              <a:spcBef>
                <a:spcPts val="0"/>
              </a:spcBef>
              <a:spcAft>
                <a:spcPts val="0"/>
              </a:spcAft>
              <a:buSzPts val="1600"/>
              <a:buNone/>
            </a:pPr>
            <a:r>
              <a:rPr lang="en-US" sz="800" dirty="0">
                <a:solidFill>
                  <a:srgbClr val="002060"/>
                </a:solidFill>
              </a:rPr>
              <a:t>Vanderwood, Joyner, &amp; Little (2023), “The effectiveness of collaborative care delivered via telehealth in a pediatric primary care population,” </a:t>
            </a:r>
            <a:r>
              <a:rPr lang="en-US" sz="800" u="sng" dirty="0">
                <a:solidFill>
                  <a:schemeClr val="hlink"/>
                </a:solidFill>
                <a:hlinkClick r:id="rId5"/>
              </a:rPr>
              <a:t>https://doi.org/10.3389/fpsyt.2023.1240902</a:t>
            </a:r>
            <a:r>
              <a:rPr lang="en-US" sz="800" dirty="0">
                <a:solidFill>
                  <a:srgbClr val="002060"/>
                </a:solidFill>
              </a:rPr>
              <a:t>; </a:t>
            </a:r>
            <a:endParaRPr sz="800" dirty="0">
              <a:solidFill>
                <a:srgbClr val="002060"/>
              </a:solidFill>
            </a:endParaRPr>
          </a:p>
          <a:p>
            <a:pPr marL="0" lvl="0" indent="0" algn="l" rtl="0">
              <a:lnSpc>
                <a:spcPct val="100000"/>
              </a:lnSpc>
              <a:spcBef>
                <a:spcPts val="0"/>
              </a:spcBef>
              <a:spcAft>
                <a:spcPts val="0"/>
              </a:spcAft>
              <a:buSzPts val="1600"/>
              <a:buNone/>
            </a:pPr>
            <a:r>
              <a:rPr lang="en-US" sz="800" dirty="0">
                <a:solidFill>
                  <a:srgbClr val="002060"/>
                </a:solidFill>
              </a:rPr>
              <a:t>Vanderwood, Joyner, &amp; Little (2025), “Remotely delivered collaborative care effectively addresses anxiety and depression among rural adults”;</a:t>
            </a:r>
            <a:endParaRPr sz="800" dirty="0">
              <a:solidFill>
                <a:srgbClr val="002060"/>
              </a:solidFill>
            </a:endParaRPr>
          </a:p>
          <a:p>
            <a:pPr marL="0" lvl="0" indent="0" algn="l" rtl="0">
              <a:lnSpc>
                <a:spcPct val="100000"/>
              </a:lnSpc>
              <a:spcBef>
                <a:spcPts val="0"/>
              </a:spcBef>
              <a:spcAft>
                <a:spcPts val="0"/>
              </a:spcAft>
              <a:buSzPts val="1600"/>
              <a:buNone/>
            </a:pPr>
            <a:r>
              <a:rPr lang="en-US" sz="800" dirty="0">
                <a:solidFill>
                  <a:srgbClr val="002060"/>
                </a:solidFill>
              </a:rPr>
              <a:t>“Effectiveness of collaborative care in a geriatric primary care population” [Unpublished manuscript]</a:t>
            </a:r>
            <a:endParaRPr sz="800" dirty="0">
              <a:solidFill>
                <a:srgbClr val="002060"/>
              </a:solidFill>
            </a:endParaRPr>
          </a:p>
        </p:txBody>
      </p:sp>
      <p:sp>
        <p:nvSpPr>
          <p:cNvPr id="258" name="Google Shape;258;p18"/>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14</a:t>
            </a:fld>
            <a:endParaRPr dirty="0"/>
          </a:p>
        </p:txBody>
      </p:sp>
      <p:sp>
        <p:nvSpPr>
          <p:cNvPr id="259" name="Google Shape;259;p18"/>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60" name="Google Shape;260;p18"/>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Patient Outcomes by Population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9" descr="Concert Health"/>
          <p:cNvPicPr preferRelativeResize="0"/>
          <p:nvPr/>
        </p:nvPicPr>
        <p:blipFill rotWithShape="1">
          <a:blip r:embed="rId3">
            <a:alphaModFix/>
          </a:blip>
          <a:srcRect/>
          <a:stretch/>
        </p:blipFill>
        <p:spPr>
          <a:xfrm>
            <a:off x="4740793" y="1568113"/>
            <a:ext cx="4211183" cy="2919275"/>
          </a:xfrm>
          <a:prstGeom prst="rect">
            <a:avLst/>
          </a:prstGeom>
          <a:noFill/>
          <a:ln>
            <a:noFill/>
          </a:ln>
        </p:spPr>
      </p:pic>
      <p:sp>
        <p:nvSpPr>
          <p:cNvPr id="266" name="Google Shape;266;p19"/>
          <p:cNvSpPr txBox="1">
            <a:spLocks noGrp="1"/>
          </p:cNvSpPr>
          <p:nvPr>
            <p:ph type="body" idx="4294967295"/>
          </p:nvPr>
        </p:nvSpPr>
        <p:spPr>
          <a:xfrm>
            <a:off x="192024" y="1568113"/>
            <a:ext cx="4392000" cy="3350400"/>
          </a:xfrm>
          <a:prstGeom prst="rect">
            <a:avLst/>
          </a:prstGeom>
          <a:noFill/>
          <a:ln>
            <a:noFill/>
          </a:ln>
        </p:spPr>
        <p:txBody>
          <a:bodyPr spcFirstLastPara="1" wrap="square" lIns="45725" tIns="22850" rIns="45725" bIns="22850" anchor="t" anchorCtr="0">
            <a:spAutoFit/>
          </a:bodyPr>
          <a:lstStyle/>
          <a:p>
            <a:pPr marL="457200" lvl="0" indent="-342900" algn="l" rtl="0">
              <a:lnSpc>
                <a:spcPct val="100000"/>
              </a:lnSpc>
              <a:spcBef>
                <a:spcPts val="0"/>
              </a:spcBef>
              <a:spcAft>
                <a:spcPts val="0"/>
              </a:spcAft>
              <a:buClr>
                <a:srgbClr val="ED4029"/>
              </a:buClr>
              <a:buSzPts val="1800"/>
              <a:buChar char="•"/>
            </a:pPr>
            <a:r>
              <a:rPr lang="en-US" b="1" dirty="0">
                <a:solidFill>
                  <a:srgbClr val="002060"/>
                </a:solidFill>
              </a:rPr>
              <a:t>Patients receiving phone or video care</a:t>
            </a:r>
            <a:r>
              <a:rPr lang="en-US" dirty="0">
                <a:solidFill>
                  <a:srgbClr val="002060"/>
                </a:solidFill>
              </a:rPr>
              <a:t> had significantly better symptom reduction than those seen face-to-face</a:t>
            </a:r>
            <a:endParaRPr dirty="0">
              <a:solidFill>
                <a:srgbClr val="002060"/>
              </a:solidFill>
            </a:endParaRPr>
          </a:p>
          <a:p>
            <a:pPr marL="457200" lvl="0" indent="-342900" algn="l" rtl="0">
              <a:lnSpc>
                <a:spcPct val="100000"/>
              </a:lnSpc>
              <a:spcBef>
                <a:spcPts val="1000"/>
              </a:spcBef>
              <a:spcAft>
                <a:spcPts val="0"/>
              </a:spcAft>
              <a:buClr>
                <a:srgbClr val="ED4029"/>
              </a:buClr>
              <a:buSzPts val="1800"/>
              <a:buChar char="•"/>
            </a:pPr>
            <a:r>
              <a:rPr lang="en-US" b="1" dirty="0">
                <a:solidFill>
                  <a:srgbClr val="002060"/>
                </a:solidFill>
              </a:rPr>
              <a:t>Video-based care resulted in the highest rates of improvement</a:t>
            </a:r>
            <a:r>
              <a:rPr lang="en-US" dirty="0">
                <a:solidFill>
                  <a:srgbClr val="002060"/>
                </a:solidFill>
              </a:rPr>
              <a:t> for anxiety and depression</a:t>
            </a:r>
            <a:endParaRPr dirty="0">
              <a:solidFill>
                <a:srgbClr val="002060"/>
              </a:solidFill>
            </a:endParaRPr>
          </a:p>
          <a:p>
            <a:pPr marL="457200" lvl="0" indent="-342900" algn="l" rtl="0">
              <a:lnSpc>
                <a:spcPct val="100000"/>
              </a:lnSpc>
              <a:spcBef>
                <a:spcPts val="1000"/>
              </a:spcBef>
              <a:spcAft>
                <a:spcPts val="1000"/>
              </a:spcAft>
              <a:buClr>
                <a:srgbClr val="ED4029"/>
              </a:buClr>
              <a:buSzPts val="1800"/>
              <a:buChar char="•"/>
            </a:pPr>
            <a:r>
              <a:rPr lang="en-US" b="1" dirty="0">
                <a:solidFill>
                  <a:srgbClr val="002060"/>
                </a:solidFill>
              </a:rPr>
              <a:t>Greater number of touchpoints and assessments</a:t>
            </a:r>
            <a:r>
              <a:rPr lang="en-US" dirty="0">
                <a:solidFill>
                  <a:srgbClr val="002060"/>
                </a:solidFill>
              </a:rPr>
              <a:t> in early treatment (first 90-120 days) were associated with improved outcomes</a:t>
            </a:r>
            <a:endParaRPr dirty="0">
              <a:solidFill>
                <a:srgbClr val="002060"/>
              </a:solidFill>
            </a:endParaRPr>
          </a:p>
        </p:txBody>
      </p:sp>
      <p:sp>
        <p:nvSpPr>
          <p:cNvPr id="267" name="Google Shape;267;p19"/>
          <p:cNvSpPr txBox="1">
            <a:spLocks noGrp="1"/>
          </p:cNvSpPr>
          <p:nvPr>
            <p:ph type="body" idx="4294967295"/>
          </p:nvPr>
        </p:nvSpPr>
        <p:spPr>
          <a:xfrm>
            <a:off x="310950" y="5596128"/>
            <a:ext cx="8522100" cy="347400"/>
          </a:xfrm>
          <a:prstGeom prst="rect">
            <a:avLst/>
          </a:prstGeom>
          <a:noFill/>
          <a:ln>
            <a:noFill/>
          </a:ln>
        </p:spPr>
        <p:txBody>
          <a:bodyPr spcFirstLastPara="1" wrap="square" lIns="45725" tIns="22850" rIns="45725" bIns="22850" anchor="b" anchorCtr="0">
            <a:noAutofit/>
          </a:bodyPr>
          <a:lstStyle/>
          <a:p>
            <a:pPr marL="0" lvl="0" indent="0" algn="l" rtl="0">
              <a:lnSpc>
                <a:spcPct val="100000"/>
              </a:lnSpc>
              <a:spcBef>
                <a:spcPts val="0"/>
              </a:spcBef>
              <a:spcAft>
                <a:spcPts val="0"/>
              </a:spcAft>
              <a:buSzPts val="1600"/>
              <a:buNone/>
            </a:pPr>
            <a:r>
              <a:rPr lang="en-US" sz="1000" dirty="0">
                <a:solidFill>
                  <a:srgbClr val="002060"/>
                </a:solidFill>
              </a:rPr>
              <a:t>Vanderwood, K., &amp; Little, V. (In Progress)</a:t>
            </a:r>
            <a:endParaRPr sz="1000" dirty="0">
              <a:solidFill>
                <a:srgbClr val="002060"/>
              </a:solidFill>
            </a:endParaRPr>
          </a:p>
        </p:txBody>
      </p:sp>
      <p:sp>
        <p:nvSpPr>
          <p:cNvPr id="268" name="Google Shape;268;p19"/>
          <p:cNvSpPr txBox="1"/>
          <p:nvPr/>
        </p:nvSpPr>
        <p:spPr>
          <a:xfrm>
            <a:off x="4740793" y="4563588"/>
            <a:ext cx="4211100" cy="215400"/>
          </a:xfrm>
          <a:prstGeom prst="rect">
            <a:avLst/>
          </a:prstGeom>
          <a:noFill/>
          <a:ln>
            <a:noFill/>
          </a:ln>
        </p:spPr>
        <p:txBody>
          <a:bodyPr spcFirstLastPara="1" wrap="square" lIns="45725" tIns="45725" rIns="45725" bIns="45725" anchor="t" anchorCtr="0">
            <a:spAutoFit/>
          </a:bodyPr>
          <a:lstStyle/>
          <a:p>
            <a:pPr marL="0" marR="0" lvl="0" indent="0" algn="r" rtl="0">
              <a:spcBef>
                <a:spcPts val="0"/>
              </a:spcBef>
              <a:spcAft>
                <a:spcPts val="0"/>
              </a:spcAft>
              <a:buNone/>
            </a:pPr>
            <a:r>
              <a:rPr lang="en-US" sz="800" dirty="0">
                <a:solidFill>
                  <a:srgbClr val="002060"/>
                </a:solidFill>
                <a:latin typeface="Open Sans"/>
                <a:ea typeface="Open Sans"/>
                <a:cs typeface="Open Sans"/>
                <a:sym typeface="Open Sans"/>
              </a:rPr>
              <a:t>Image from </a:t>
            </a:r>
            <a:r>
              <a:rPr lang="en-US" sz="800" u="sng" dirty="0">
                <a:solidFill>
                  <a:schemeClr val="hlink"/>
                </a:solidFill>
                <a:latin typeface="Open Sans"/>
                <a:ea typeface="Open Sans"/>
                <a:cs typeface="Open Sans"/>
                <a:sym typeface="Open Sans"/>
                <a:hlinkClick r:id="rId4"/>
              </a:rPr>
              <a:t>concerthealth.com</a:t>
            </a:r>
            <a:r>
              <a:rPr lang="en-US" sz="800" dirty="0">
                <a:solidFill>
                  <a:srgbClr val="000000"/>
                </a:solidFill>
                <a:latin typeface="Open Sans"/>
                <a:ea typeface="Open Sans"/>
                <a:cs typeface="Open Sans"/>
                <a:sym typeface="Open Sans"/>
              </a:rPr>
              <a:t> </a:t>
            </a:r>
            <a:endParaRPr sz="800" dirty="0">
              <a:solidFill>
                <a:srgbClr val="000000"/>
              </a:solidFill>
              <a:latin typeface="Open Sans"/>
              <a:ea typeface="Open Sans"/>
              <a:cs typeface="Open Sans"/>
              <a:sym typeface="Open Sans"/>
            </a:endParaRPr>
          </a:p>
        </p:txBody>
      </p:sp>
      <p:sp>
        <p:nvSpPr>
          <p:cNvPr id="269" name="Google Shape;269;p19"/>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15</a:t>
            </a:fld>
            <a:endParaRPr dirty="0"/>
          </a:p>
        </p:txBody>
      </p:sp>
      <p:sp>
        <p:nvSpPr>
          <p:cNvPr id="270" name="Google Shape;270;p19"/>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71" name="Google Shape;271;p19"/>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Treatment Outcomes by Modality in Depression and Anxiety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body" idx="4294967295"/>
          </p:nvPr>
        </p:nvSpPr>
        <p:spPr>
          <a:xfrm>
            <a:off x="192024" y="1568125"/>
            <a:ext cx="4385700" cy="3416400"/>
          </a:xfrm>
          <a:prstGeom prst="rect">
            <a:avLst/>
          </a:prstGeom>
          <a:noFill/>
          <a:ln>
            <a:noFill/>
          </a:ln>
        </p:spPr>
        <p:txBody>
          <a:bodyPr spcFirstLastPara="1" wrap="square" lIns="45725" tIns="22850" rIns="45725" bIns="22850" anchor="t" anchorCtr="0">
            <a:noAutofit/>
          </a:bodyPr>
          <a:lstStyle/>
          <a:p>
            <a:pPr marL="457200" lvl="0" indent="-342900" algn="l" rtl="0">
              <a:lnSpc>
                <a:spcPct val="100000"/>
              </a:lnSpc>
              <a:spcBef>
                <a:spcPts val="0"/>
              </a:spcBef>
              <a:spcAft>
                <a:spcPts val="0"/>
              </a:spcAft>
              <a:buClr>
                <a:srgbClr val="ED4029"/>
              </a:buClr>
              <a:buSzPts val="1800"/>
              <a:buChar char="•"/>
            </a:pPr>
            <a:r>
              <a:rPr lang="en-US" b="1" dirty="0">
                <a:solidFill>
                  <a:srgbClr val="002060"/>
                </a:solidFill>
              </a:rPr>
              <a:t>More clinical touchpoints</a:t>
            </a:r>
            <a:r>
              <a:rPr lang="en-US" dirty="0">
                <a:solidFill>
                  <a:srgbClr val="002060"/>
                </a:solidFill>
              </a:rPr>
              <a:t> were associated with increased odds of improvement for both anxiety and depression</a:t>
            </a:r>
            <a:endParaRPr dirty="0">
              <a:solidFill>
                <a:srgbClr val="002060"/>
              </a:solidFill>
            </a:endParaRPr>
          </a:p>
          <a:p>
            <a:pPr marL="457200" lvl="0" indent="-342900" algn="l" rtl="0">
              <a:lnSpc>
                <a:spcPct val="100000"/>
              </a:lnSpc>
              <a:spcBef>
                <a:spcPts val="1000"/>
              </a:spcBef>
              <a:spcAft>
                <a:spcPts val="1000"/>
              </a:spcAft>
              <a:buClr>
                <a:srgbClr val="ED4029"/>
              </a:buClr>
              <a:buSzPts val="1800"/>
              <a:buChar char="•"/>
            </a:pPr>
            <a:r>
              <a:rPr lang="en-US" b="1" dirty="0">
                <a:solidFill>
                  <a:srgbClr val="002060"/>
                </a:solidFill>
              </a:rPr>
              <a:t>Shorter appointments</a:t>
            </a:r>
            <a:r>
              <a:rPr lang="en-US" dirty="0">
                <a:solidFill>
                  <a:srgbClr val="002060"/>
                </a:solidFill>
              </a:rPr>
              <a:t> (average touchpoint time) appeared to be more effective, suggesting brief, focused visits improve outcomes</a:t>
            </a:r>
            <a:endParaRPr dirty="0">
              <a:solidFill>
                <a:srgbClr val="002060"/>
              </a:solidFill>
            </a:endParaRPr>
          </a:p>
        </p:txBody>
      </p:sp>
      <p:pic>
        <p:nvPicPr>
          <p:cNvPr id="277" name="Google Shape;277;p20" title="Points scored"/>
          <p:cNvPicPr preferRelativeResize="0"/>
          <p:nvPr/>
        </p:nvPicPr>
        <p:blipFill rotWithShape="1">
          <a:blip r:embed="rId3">
            <a:alphaModFix/>
          </a:blip>
          <a:srcRect/>
          <a:stretch/>
        </p:blipFill>
        <p:spPr>
          <a:xfrm>
            <a:off x="5298203" y="1763213"/>
            <a:ext cx="3653773" cy="3670162"/>
          </a:xfrm>
          <a:prstGeom prst="rect">
            <a:avLst/>
          </a:prstGeom>
          <a:noFill/>
          <a:ln>
            <a:noFill/>
          </a:ln>
        </p:spPr>
      </p:pic>
      <p:sp>
        <p:nvSpPr>
          <p:cNvPr id="278" name="Google Shape;278;p20"/>
          <p:cNvSpPr txBox="1">
            <a:spLocks noGrp="1"/>
          </p:cNvSpPr>
          <p:nvPr>
            <p:ph type="body" idx="4294967295"/>
          </p:nvPr>
        </p:nvSpPr>
        <p:spPr>
          <a:xfrm>
            <a:off x="310950" y="5596128"/>
            <a:ext cx="8522100" cy="347400"/>
          </a:xfrm>
          <a:prstGeom prst="rect">
            <a:avLst/>
          </a:prstGeom>
          <a:noFill/>
          <a:ln>
            <a:noFill/>
          </a:ln>
        </p:spPr>
        <p:txBody>
          <a:bodyPr spcFirstLastPara="1" wrap="square" lIns="45725" tIns="22850" rIns="45725" bIns="22850" anchor="b" anchorCtr="0">
            <a:noAutofit/>
          </a:bodyPr>
          <a:lstStyle/>
          <a:p>
            <a:pPr marL="0" lvl="0" indent="0" algn="l" rtl="0">
              <a:lnSpc>
                <a:spcPct val="100000"/>
              </a:lnSpc>
              <a:spcBef>
                <a:spcPts val="0"/>
              </a:spcBef>
              <a:spcAft>
                <a:spcPts val="0"/>
              </a:spcAft>
              <a:buClr>
                <a:schemeClr val="dk1"/>
              </a:buClr>
              <a:buSzPts val="1600"/>
              <a:buNone/>
            </a:pPr>
            <a:r>
              <a:rPr lang="en-US" sz="1000" dirty="0">
                <a:solidFill>
                  <a:srgbClr val="002060"/>
                </a:solidFill>
              </a:rPr>
              <a:t>Walker et al. (2024), “Factors influencing virtual collaborative care outcomes for depression and anxiety,” </a:t>
            </a:r>
            <a:r>
              <a:rPr lang="en-US" sz="1000" u="sng" dirty="0">
                <a:solidFill>
                  <a:schemeClr val="hlink"/>
                </a:solidFill>
                <a:hlinkClick r:id="rId4"/>
              </a:rPr>
              <a:t>https://doi.org/10.4103/jfmpc.jfmpc_1493_23</a:t>
            </a:r>
            <a:r>
              <a:rPr lang="en-US" sz="1000" dirty="0">
                <a:solidFill>
                  <a:srgbClr val="002060"/>
                </a:solidFill>
              </a:rPr>
              <a:t>;</a:t>
            </a:r>
            <a:endParaRPr sz="1000" dirty="0">
              <a:solidFill>
                <a:srgbClr val="002060"/>
              </a:solidFill>
            </a:endParaRPr>
          </a:p>
          <a:p>
            <a:pPr marL="0" lvl="0" indent="0" algn="l" rtl="0">
              <a:lnSpc>
                <a:spcPct val="100000"/>
              </a:lnSpc>
              <a:spcBef>
                <a:spcPts val="0"/>
              </a:spcBef>
              <a:spcAft>
                <a:spcPts val="0"/>
              </a:spcAft>
              <a:buSzPts val="1600"/>
              <a:buNone/>
            </a:pPr>
            <a:r>
              <a:rPr lang="en-US" sz="1000" dirty="0">
                <a:solidFill>
                  <a:srgbClr val="002060"/>
                </a:solidFill>
              </a:rPr>
              <a:t>Hardy et al. (2024), “Clinical variables associated with successful treatment of depression or anxiety in Collaborative Care,” </a:t>
            </a:r>
            <a:r>
              <a:rPr lang="en-US" sz="1000" u="sng" dirty="0">
                <a:solidFill>
                  <a:schemeClr val="hlink"/>
                </a:solidFill>
                <a:hlinkClick r:id="rId5"/>
              </a:rPr>
              <a:t>https://doi.org/10.1007/s11414-024-09892-5</a:t>
            </a:r>
            <a:r>
              <a:rPr lang="en-US" sz="1000" dirty="0">
                <a:solidFill>
                  <a:srgbClr val="002060"/>
                </a:solidFill>
              </a:rPr>
              <a:t> </a:t>
            </a:r>
            <a:endParaRPr sz="1000" dirty="0">
              <a:solidFill>
                <a:srgbClr val="002060"/>
              </a:solidFill>
            </a:endParaRPr>
          </a:p>
        </p:txBody>
      </p:sp>
      <p:sp>
        <p:nvSpPr>
          <p:cNvPr id="279" name="Google Shape;279;p20"/>
          <p:cNvSpPr txBox="1">
            <a:spLocks noGrp="1"/>
          </p:cNvSpPr>
          <p:nvPr>
            <p:ph type="body" idx="4294967295"/>
          </p:nvPr>
        </p:nvSpPr>
        <p:spPr>
          <a:xfrm>
            <a:off x="5283225" y="1564613"/>
            <a:ext cx="3549600" cy="198600"/>
          </a:xfrm>
          <a:prstGeom prst="rect">
            <a:avLst/>
          </a:prstGeom>
          <a:noFill/>
          <a:ln>
            <a:noFill/>
          </a:ln>
        </p:spPr>
        <p:txBody>
          <a:bodyPr spcFirstLastPara="1" wrap="square" lIns="45725" tIns="22850" rIns="45725" bIns="22850" anchor="t" anchorCtr="0">
            <a:spAutoFit/>
          </a:bodyPr>
          <a:lstStyle/>
          <a:p>
            <a:pPr marL="0" lvl="0" indent="0" algn="ctr" rtl="0">
              <a:lnSpc>
                <a:spcPct val="90000"/>
              </a:lnSpc>
              <a:spcBef>
                <a:spcPts val="300"/>
              </a:spcBef>
              <a:spcAft>
                <a:spcPts val="500"/>
              </a:spcAft>
              <a:buSzPts val="1600"/>
              <a:buNone/>
            </a:pPr>
            <a:r>
              <a:rPr lang="en-US" sz="1100" b="1" dirty="0">
                <a:latin typeface="Arial"/>
                <a:ea typeface="Arial"/>
                <a:cs typeface="Arial"/>
                <a:sym typeface="Arial"/>
              </a:rPr>
              <a:t>Odds of Successful Discharge (High Touchpoints)</a:t>
            </a:r>
            <a:endParaRPr sz="1100" b="1" dirty="0">
              <a:latin typeface="Arial"/>
              <a:ea typeface="Arial"/>
              <a:cs typeface="Arial"/>
              <a:sym typeface="Arial"/>
            </a:endParaRPr>
          </a:p>
        </p:txBody>
      </p:sp>
      <p:sp>
        <p:nvSpPr>
          <p:cNvPr id="280" name="Google Shape;280;p20"/>
          <p:cNvSpPr txBox="1"/>
          <p:nvPr/>
        </p:nvSpPr>
        <p:spPr>
          <a:xfrm>
            <a:off x="6313125" y="2264842"/>
            <a:ext cx="676500" cy="289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100" b="1" dirty="0">
                <a:solidFill>
                  <a:schemeClr val="dk1"/>
                </a:solidFill>
              </a:rPr>
              <a:t>↑ 3.5</a:t>
            </a:r>
            <a:endParaRPr sz="1100" b="1" dirty="0">
              <a:solidFill>
                <a:schemeClr val="dk1"/>
              </a:solidFill>
            </a:endParaRPr>
          </a:p>
        </p:txBody>
      </p:sp>
      <p:sp>
        <p:nvSpPr>
          <p:cNvPr id="281" name="Google Shape;281;p20"/>
          <p:cNvSpPr txBox="1"/>
          <p:nvPr/>
        </p:nvSpPr>
        <p:spPr>
          <a:xfrm>
            <a:off x="7739975" y="3072072"/>
            <a:ext cx="676500" cy="289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1100" b="1" dirty="0">
                <a:solidFill>
                  <a:schemeClr val="dk1"/>
                </a:solidFill>
              </a:rPr>
              <a:t>↑ 2.6</a:t>
            </a:r>
            <a:endParaRPr sz="1100" b="1" dirty="0">
              <a:solidFill>
                <a:schemeClr val="dk1"/>
              </a:solidFill>
            </a:endParaRPr>
          </a:p>
        </p:txBody>
      </p:sp>
      <p:sp>
        <p:nvSpPr>
          <p:cNvPr id="282" name="Google Shape;282;p20"/>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16</a:t>
            </a:fld>
            <a:endParaRPr dirty="0"/>
          </a:p>
        </p:txBody>
      </p:sp>
      <p:sp>
        <p:nvSpPr>
          <p:cNvPr id="283" name="Google Shape;283;p20"/>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84" name="Google Shape;284;p20"/>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ct val="100000"/>
              <a:buFont typeface="Arial"/>
              <a:buNone/>
            </a:pPr>
            <a:r>
              <a:rPr lang="en-US" dirty="0"/>
              <a:t>Clinical Variables for Successful Depression and Anxiety Treatment</a:t>
            </a:r>
            <a:endParaRPr dirty="0"/>
          </a:p>
        </p:txBody>
      </p:sp>
      <p:sp>
        <p:nvSpPr>
          <p:cNvPr id="285" name="Google Shape;285;p20"/>
          <p:cNvSpPr txBox="1">
            <a:spLocks noGrp="1"/>
          </p:cNvSpPr>
          <p:nvPr>
            <p:ph type="body" idx="4294967295"/>
          </p:nvPr>
        </p:nvSpPr>
        <p:spPr>
          <a:xfrm>
            <a:off x="5350288" y="5082350"/>
            <a:ext cx="3549600" cy="198600"/>
          </a:xfrm>
          <a:prstGeom prst="rect">
            <a:avLst/>
          </a:prstGeom>
          <a:solidFill>
            <a:schemeClr val="lt1"/>
          </a:solidFill>
          <a:ln>
            <a:noFill/>
          </a:ln>
        </p:spPr>
        <p:txBody>
          <a:bodyPr spcFirstLastPara="1" wrap="square" lIns="45725" tIns="22850" rIns="45725" bIns="22850" anchor="b" anchorCtr="0">
            <a:spAutoFit/>
          </a:bodyPr>
          <a:lstStyle/>
          <a:p>
            <a:pPr marL="0" lvl="0" indent="0" algn="ctr" rtl="0">
              <a:lnSpc>
                <a:spcPct val="90000"/>
              </a:lnSpc>
              <a:spcBef>
                <a:spcPts val="0"/>
              </a:spcBef>
              <a:spcAft>
                <a:spcPts val="0"/>
              </a:spcAft>
              <a:buSzPts val="1600"/>
              <a:buNone/>
            </a:pPr>
            <a:r>
              <a:rPr lang="en-US" sz="1100" dirty="0">
                <a:solidFill>
                  <a:srgbClr val="002060"/>
                </a:solidFill>
              </a:rPr>
              <a:t>Anxiety		Depression</a:t>
            </a:r>
            <a:endParaRPr sz="11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1"/>
          <p:cNvSpPr txBox="1">
            <a:spLocks noGrp="1"/>
          </p:cNvSpPr>
          <p:nvPr>
            <p:ph type="body" idx="4294967295"/>
          </p:nvPr>
        </p:nvSpPr>
        <p:spPr>
          <a:xfrm>
            <a:off x="310950" y="5596128"/>
            <a:ext cx="8522100" cy="347400"/>
          </a:xfrm>
          <a:prstGeom prst="rect">
            <a:avLst/>
          </a:prstGeom>
          <a:noFill/>
          <a:ln>
            <a:noFill/>
          </a:ln>
        </p:spPr>
        <p:txBody>
          <a:bodyPr spcFirstLastPara="1" wrap="square" lIns="45725" tIns="22850" rIns="45725" bIns="22850" anchor="b" anchorCtr="0">
            <a:noAutofit/>
          </a:bodyPr>
          <a:lstStyle/>
          <a:p>
            <a:pPr marL="0" lvl="0" indent="0" algn="l" rtl="0">
              <a:lnSpc>
                <a:spcPct val="100000"/>
              </a:lnSpc>
              <a:spcBef>
                <a:spcPts val="0"/>
              </a:spcBef>
              <a:spcAft>
                <a:spcPts val="0"/>
              </a:spcAft>
              <a:buSzPts val="1600"/>
              <a:buNone/>
            </a:pPr>
            <a:r>
              <a:rPr lang="en-US" sz="1000" dirty="0">
                <a:solidFill>
                  <a:srgbClr val="002060"/>
                </a:solidFill>
              </a:rPr>
              <a:t>Walker, C., Little, V., &amp; Lyons, J. (In Progress)</a:t>
            </a:r>
            <a:endParaRPr sz="1000" dirty="0">
              <a:solidFill>
                <a:srgbClr val="002060"/>
              </a:solidFill>
            </a:endParaRPr>
          </a:p>
        </p:txBody>
      </p:sp>
      <p:pic>
        <p:nvPicPr>
          <p:cNvPr id="291" name="Google Shape;291;p21"/>
          <p:cNvPicPr preferRelativeResize="0"/>
          <p:nvPr/>
        </p:nvPicPr>
        <p:blipFill rotWithShape="1">
          <a:blip r:embed="rId3">
            <a:alphaModFix/>
          </a:blip>
          <a:srcRect/>
          <a:stretch/>
        </p:blipFill>
        <p:spPr>
          <a:xfrm>
            <a:off x="4740840" y="1568132"/>
            <a:ext cx="4211136" cy="2919268"/>
          </a:xfrm>
          <a:prstGeom prst="rect">
            <a:avLst/>
          </a:prstGeom>
          <a:noFill/>
          <a:ln>
            <a:noFill/>
          </a:ln>
        </p:spPr>
      </p:pic>
      <p:sp>
        <p:nvSpPr>
          <p:cNvPr id="292" name="Google Shape;292;p21"/>
          <p:cNvSpPr txBox="1">
            <a:spLocks noGrp="1"/>
          </p:cNvSpPr>
          <p:nvPr>
            <p:ph type="body" idx="4294967295"/>
          </p:nvPr>
        </p:nvSpPr>
        <p:spPr>
          <a:xfrm>
            <a:off x="192024" y="1568125"/>
            <a:ext cx="4391700" cy="3416400"/>
          </a:xfrm>
          <a:prstGeom prst="rect">
            <a:avLst/>
          </a:prstGeom>
          <a:noFill/>
          <a:ln>
            <a:noFill/>
          </a:ln>
        </p:spPr>
        <p:txBody>
          <a:bodyPr spcFirstLastPara="1" wrap="square" lIns="45725" tIns="22850" rIns="45725" bIns="22850" anchor="t" anchorCtr="0">
            <a:noAutofit/>
          </a:bodyPr>
          <a:lstStyle/>
          <a:p>
            <a:pPr marL="457200" lvl="0" indent="-342900" algn="l" rtl="0">
              <a:lnSpc>
                <a:spcPct val="100000"/>
              </a:lnSpc>
              <a:spcBef>
                <a:spcPts val="0"/>
              </a:spcBef>
              <a:spcAft>
                <a:spcPts val="1000"/>
              </a:spcAft>
              <a:buClr>
                <a:srgbClr val="ED4029"/>
              </a:buClr>
              <a:buSzPts val="1800"/>
              <a:buChar char="•"/>
            </a:pPr>
            <a:r>
              <a:rPr lang="en-US" dirty="0">
                <a:solidFill>
                  <a:srgbClr val="002060"/>
                </a:solidFill>
              </a:rPr>
              <a:t>Collaborative Care was </a:t>
            </a:r>
            <a:r>
              <a:rPr lang="en-US" b="1" dirty="0">
                <a:solidFill>
                  <a:srgbClr val="002060"/>
                </a:solidFill>
              </a:rPr>
              <a:t>equally effective for patients with severe depression</a:t>
            </a:r>
            <a:r>
              <a:rPr lang="en-US" dirty="0">
                <a:solidFill>
                  <a:srgbClr val="002060"/>
                </a:solidFill>
              </a:rPr>
              <a:t> (PHQ-9 &gt; 20) as for those with moderate depression, when controlling for other factors</a:t>
            </a:r>
            <a:endParaRPr dirty="0">
              <a:solidFill>
                <a:srgbClr val="002060"/>
              </a:solidFill>
            </a:endParaRPr>
          </a:p>
        </p:txBody>
      </p:sp>
      <p:sp>
        <p:nvSpPr>
          <p:cNvPr id="293" name="Google Shape;293;p21"/>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294" name="Google Shape;294;p21"/>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95" name="Google Shape;295;p21"/>
          <p:cNvSpPr txBox="1">
            <a:spLocks noGrp="1"/>
          </p:cNvSpPr>
          <p:nvPr>
            <p:ph type="title"/>
          </p:nvPr>
        </p:nvSpPr>
        <p:spPr>
          <a:xfrm>
            <a:off x="-1" y="259787"/>
            <a:ext cx="9053689" cy="806898"/>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ct val="100000"/>
              <a:buFont typeface="Arial"/>
              <a:buNone/>
            </a:pPr>
            <a:r>
              <a:rPr lang="en-US" dirty="0"/>
              <a:t>Treatment Response/Remission Predictors in </a:t>
            </a:r>
            <a:br>
              <a:rPr lang="en-US" dirty="0"/>
            </a:br>
            <a:r>
              <a:rPr lang="en-US" dirty="0"/>
              <a:t>Severe Depression</a:t>
            </a:r>
            <a:endParaRPr dirty="0"/>
          </a:p>
        </p:txBody>
      </p:sp>
      <p:sp>
        <p:nvSpPr>
          <p:cNvPr id="296" name="Google Shape;296;p21"/>
          <p:cNvSpPr txBox="1"/>
          <p:nvPr/>
        </p:nvSpPr>
        <p:spPr>
          <a:xfrm>
            <a:off x="4740793" y="4563588"/>
            <a:ext cx="4211100" cy="215400"/>
          </a:xfrm>
          <a:prstGeom prst="rect">
            <a:avLst/>
          </a:prstGeom>
          <a:noFill/>
          <a:ln>
            <a:noFill/>
          </a:ln>
        </p:spPr>
        <p:txBody>
          <a:bodyPr spcFirstLastPara="1" wrap="square" lIns="45725" tIns="45725" rIns="45725" bIns="45725" anchor="t" anchorCtr="0">
            <a:spAutoFit/>
          </a:bodyPr>
          <a:lstStyle/>
          <a:p>
            <a:pPr marL="0" marR="0" lvl="0" indent="0" algn="r" rtl="0">
              <a:spcBef>
                <a:spcPts val="0"/>
              </a:spcBef>
              <a:spcAft>
                <a:spcPts val="0"/>
              </a:spcAft>
              <a:buNone/>
            </a:pPr>
            <a:r>
              <a:rPr lang="en-US" sz="800" dirty="0">
                <a:solidFill>
                  <a:srgbClr val="002060"/>
                </a:solidFill>
                <a:latin typeface="Open Sans"/>
                <a:ea typeface="Open Sans"/>
                <a:cs typeface="Open Sans"/>
                <a:sym typeface="Open Sans"/>
              </a:rPr>
              <a:t>Image from </a:t>
            </a:r>
            <a:r>
              <a:rPr lang="en-US" sz="800" u="sng" dirty="0">
                <a:solidFill>
                  <a:schemeClr val="hlink"/>
                </a:solidFill>
                <a:latin typeface="Open Sans"/>
                <a:ea typeface="Open Sans"/>
                <a:cs typeface="Open Sans"/>
                <a:sym typeface="Open Sans"/>
                <a:hlinkClick r:id="rId4"/>
              </a:rPr>
              <a:t>concerthealth.com</a:t>
            </a:r>
            <a:r>
              <a:rPr lang="en-US" sz="800" dirty="0">
                <a:solidFill>
                  <a:srgbClr val="000000"/>
                </a:solidFill>
                <a:latin typeface="Open Sans"/>
                <a:ea typeface="Open Sans"/>
                <a:cs typeface="Open Sans"/>
                <a:sym typeface="Open Sans"/>
              </a:rPr>
              <a:t> </a:t>
            </a:r>
            <a:endParaRPr sz="800" dirty="0">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p:nvPr/>
        </p:nvSpPr>
        <p:spPr>
          <a:xfrm>
            <a:off x="310950" y="5596128"/>
            <a:ext cx="8522100" cy="347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US" sz="1000" b="1" u="none" strike="noStrike" cap="none" dirty="0">
                <a:solidFill>
                  <a:srgbClr val="002060"/>
                </a:solidFill>
                <a:latin typeface="Arial"/>
                <a:ea typeface="Arial"/>
                <a:cs typeface="Arial"/>
                <a:sym typeface="Arial"/>
              </a:rPr>
              <a:t>Source: </a:t>
            </a:r>
            <a:r>
              <a:rPr lang="en-US" sz="1000" u="sng" dirty="0">
                <a:solidFill>
                  <a:schemeClr val="hlink"/>
                </a:solidFill>
                <a:hlinkClick r:id="rId3"/>
              </a:rPr>
              <a:t>Bowman Family Foundation, 2025</a:t>
            </a:r>
            <a:endParaRPr sz="1000" dirty="0">
              <a:solidFill>
                <a:srgbClr val="002060"/>
              </a:solidFill>
            </a:endParaRPr>
          </a:p>
        </p:txBody>
      </p:sp>
      <p:pic>
        <p:nvPicPr>
          <p:cNvPr id="302" name="Google Shape;302;p22" title="Screenshot 2025-05-01 085504.png"/>
          <p:cNvPicPr preferRelativeResize="0"/>
          <p:nvPr/>
        </p:nvPicPr>
        <p:blipFill rotWithShape="1">
          <a:blip r:embed="rId4">
            <a:alphaModFix/>
          </a:blip>
          <a:srcRect/>
          <a:stretch/>
        </p:blipFill>
        <p:spPr>
          <a:xfrm>
            <a:off x="948753" y="1323906"/>
            <a:ext cx="7246485" cy="4251524"/>
          </a:xfrm>
          <a:prstGeom prst="rect">
            <a:avLst/>
          </a:prstGeom>
          <a:noFill/>
          <a:ln>
            <a:noFill/>
          </a:ln>
        </p:spPr>
      </p:pic>
      <p:sp>
        <p:nvSpPr>
          <p:cNvPr id="303" name="Google Shape;303;p22"/>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18</a:t>
            </a:fld>
            <a:endParaRPr dirty="0"/>
          </a:p>
        </p:txBody>
      </p:sp>
      <p:sp>
        <p:nvSpPr>
          <p:cNvPr id="304" name="Google Shape;304;p22"/>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05" name="Google Shape;305;p22"/>
          <p:cNvSpPr txBox="1">
            <a:spLocks noGrp="1"/>
          </p:cNvSpPr>
          <p:nvPr>
            <p:ph type="title"/>
          </p:nvPr>
        </p:nvSpPr>
        <p:spPr>
          <a:xfrm>
            <a:off x="158044" y="200037"/>
            <a:ext cx="8793956" cy="866648"/>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ct val="100000"/>
              <a:buFont typeface="Arial"/>
              <a:buNone/>
            </a:pPr>
            <a:r>
              <a:rPr lang="en-US" dirty="0"/>
              <a:t>Impact on Suicide Risk, Attempts and Deaths: </a:t>
            </a:r>
            <a:endParaRPr dirty="0"/>
          </a:p>
          <a:p>
            <a:pPr marL="0" lvl="0" indent="0" algn="ctr" rtl="0">
              <a:lnSpc>
                <a:spcPct val="90000"/>
              </a:lnSpc>
              <a:spcBef>
                <a:spcPts val="0"/>
              </a:spcBef>
              <a:spcAft>
                <a:spcPts val="0"/>
              </a:spcAft>
              <a:buClr>
                <a:schemeClr val="lt1"/>
              </a:buClr>
              <a:buSzPct val="100000"/>
              <a:buFont typeface="Arial"/>
              <a:buNone/>
            </a:pPr>
            <a:r>
              <a:rPr lang="en-US" dirty="0"/>
              <a:t>Three “Real World” Studies in Primary Care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3"/>
          <p:cNvSpPr txBox="1"/>
          <p:nvPr/>
        </p:nvSpPr>
        <p:spPr>
          <a:xfrm>
            <a:off x="192000" y="5596128"/>
            <a:ext cx="87600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000" b="1" u="none" strike="noStrike" cap="none" dirty="0">
                <a:solidFill>
                  <a:srgbClr val="002060"/>
                </a:solidFill>
              </a:rPr>
              <a:t>Source</a:t>
            </a:r>
            <a:r>
              <a:rPr lang="en-US" sz="1000" dirty="0">
                <a:solidFill>
                  <a:srgbClr val="002060"/>
                </a:solidFill>
              </a:rPr>
              <a:t>: </a:t>
            </a:r>
            <a:r>
              <a:rPr lang="en-US" sz="1000" b="0" u="sng" strike="noStrike" cap="none" dirty="0">
                <a:solidFill>
                  <a:schemeClr val="hlink"/>
                </a:solidFill>
                <a:latin typeface="Arial"/>
                <a:ea typeface="Arial"/>
                <a:cs typeface="Arial"/>
                <a:sym typeface="Arial"/>
                <a:hlinkClick r:id="rId3"/>
              </a:rPr>
              <a:t>Little et. al., </a:t>
            </a:r>
            <a:r>
              <a:rPr lang="en-US" sz="1000" u="sng" dirty="0">
                <a:solidFill>
                  <a:schemeClr val="hlink"/>
                </a:solidFill>
                <a:hlinkClick r:id="rId3"/>
              </a:rPr>
              <a:t>“</a:t>
            </a:r>
            <a:r>
              <a:rPr lang="en-US" sz="1000" b="0" u="sng" strike="noStrike" cap="none" dirty="0">
                <a:solidFill>
                  <a:schemeClr val="hlink"/>
                </a:solidFill>
                <a:latin typeface="Arial"/>
                <a:ea typeface="Arial"/>
                <a:cs typeface="Arial"/>
                <a:sym typeface="Arial"/>
                <a:hlinkClick r:id="rId3"/>
              </a:rPr>
              <a:t>Addressing </a:t>
            </a:r>
            <a:r>
              <a:rPr lang="en-US" sz="1000" u="sng" dirty="0">
                <a:solidFill>
                  <a:schemeClr val="hlink"/>
                </a:solidFill>
                <a:hlinkClick r:id="rId3"/>
              </a:rPr>
              <a:t>s</a:t>
            </a:r>
            <a:r>
              <a:rPr lang="en-US" sz="1000" b="0" u="sng" strike="noStrike" cap="none" dirty="0">
                <a:solidFill>
                  <a:schemeClr val="hlink"/>
                </a:solidFill>
                <a:latin typeface="Arial"/>
                <a:ea typeface="Arial"/>
                <a:cs typeface="Arial"/>
                <a:sym typeface="Arial"/>
                <a:hlinkClick r:id="rId3"/>
              </a:rPr>
              <a:t>uicide </a:t>
            </a:r>
            <a:r>
              <a:rPr lang="en-US" sz="1000" u="sng" dirty="0">
                <a:solidFill>
                  <a:schemeClr val="hlink"/>
                </a:solidFill>
                <a:hlinkClick r:id="rId3"/>
              </a:rPr>
              <a:t>r</a:t>
            </a:r>
            <a:r>
              <a:rPr lang="en-US" sz="1000" b="0" u="sng" strike="noStrike" cap="none" dirty="0">
                <a:solidFill>
                  <a:schemeClr val="hlink"/>
                </a:solidFill>
                <a:latin typeface="Arial"/>
                <a:ea typeface="Arial"/>
                <a:cs typeface="Arial"/>
                <a:sym typeface="Arial"/>
                <a:hlinkClick r:id="rId3"/>
              </a:rPr>
              <a:t>isk: A </a:t>
            </a:r>
            <a:r>
              <a:rPr lang="en-US" sz="1000" u="sng" dirty="0">
                <a:solidFill>
                  <a:schemeClr val="hlink"/>
                </a:solidFill>
                <a:hlinkClick r:id="rId3"/>
              </a:rPr>
              <a:t>study of dose response in collaborative c</a:t>
            </a:r>
            <a:r>
              <a:rPr lang="en-US" sz="1000" b="0" u="sng" strike="noStrike" cap="none" dirty="0">
                <a:solidFill>
                  <a:schemeClr val="hlink"/>
                </a:solidFill>
                <a:latin typeface="Arial"/>
                <a:ea typeface="Arial"/>
                <a:cs typeface="Arial"/>
                <a:sym typeface="Arial"/>
                <a:hlinkClick r:id="rId3"/>
              </a:rPr>
              <a:t>are,” 2024</a:t>
            </a:r>
            <a:endParaRPr sz="1000" b="0" u="none" strike="noStrike" cap="none" dirty="0">
              <a:solidFill>
                <a:srgbClr val="002060"/>
              </a:solidFill>
              <a:latin typeface="Arial"/>
              <a:ea typeface="Arial"/>
              <a:cs typeface="Arial"/>
              <a:sym typeface="Arial"/>
            </a:endParaRPr>
          </a:p>
        </p:txBody>
      </p:sp>
      <p:sp>
        <p:nvSpPr>
          <p:cNvPr id="311" name="Google Shape;311;p23"/>
          <p:cNvSpPr txBox="1"/>
          <p:nvPr/>
        </p:nvSpPr>
        <p:spPr>
          <a:xfrm>
            <a:off x="192012" y="1393774"/>
            <a:ext cx="8760000" cy="365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rgbClr val="002060"/>
                </a:solidFill>
                <a:latin typeface="Arial"/>
                <a:ea typeface="Arial"/>
                <a:cs typeface="Arial"/>
                <a:sym typeface="Arial"/>
              </a:rPr>
              <a:t>EXCERPTS</a:t>
            </a:r>
            <a:r>
              <a:rPr lang="en-US" sz="1600" dirty="0">
                <a:solidFill>
                  <a:srgbClr val="002060"/>
                </a:solidFill>
                <a:latin typeface="Arial"/>
                <a:ea typeface="Arial"/>
                <a:cs typeface="Arial"/>
                <a:sym typeface="Arial"/>
              </a:rPr>
              <a:t>: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“The impact of “dose” is a key finding—patients enrolled for one month or less were most likely to see no change in their risk flag. On the other hand, patients enrolled in care for at least half a year were far more likely to see an improvement in their risk flag—76% of such patients experienced an improvement.”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Similar to months enrolled, patients that received more clinical touchpoints were more likely to see an improvement in their suicide risk score—83% of patients who received 15 or more touchpoints demonstrated improvement.”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“The analysis revealed no statistical association between age category and treatment outcome. This finding suggests that the Concert Suicide Care Pathway may be effective across all age groups, indicating its broad applicability and potential effectiveness regardless of age.”</a:t>
            </a:r>
            <a:endParaRPr sz="1600" dirty="0">
              <a:solidFill>
                <a:srgbClr val="002060"/>
              </a:solidFill>
            </a:endParaRPr>
          </a:p>
        </p:txBody>
      </p:sp>
      <p:sp>
        <p:nvSpPr>
          <p:cNvPr id="312" name="Google Shape;312;p23"/>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19</a:t>
            </a:fld>
            <a:endParaRPr dirty="0"/>
          </a:p>
        </p:txBody>
      </p:sp>
      <p:sp>
        <p:nvSpPr>
          <p:cNvPr id="313" name="Google Shape;313;p23"/>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14" name="Google Shape;314;p23"/>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sz="2800" dirty="0"/>
              <a:t>Suicide Risk Reduction: Concert Health Study</a:t>
            </a:r>
            <a:endParaRPr sz="2800" dirty="0"/>
          </a:p>
          <a:p>
            <a:pPr marL="0" lvl="0" indent="0" algn="ctr" rtl="0">
              <a:lnSpc>
                <a:spcPct val="90000"/>
              </a:lnSpc>
              <a:spcBef>
                <a:spcPts val="0"/>
              </a:spcBef>
              <a:spcAft>
                <a:spcPts val="0"/>
              </a:spcAft>
              <a:buClr>
                <a:schemeClr val="lt1"/>
              </a:buClr>
              <a:buSzPct val="100000"/>
              <a:buFont typeface="Arial"/>
              <a:buNone/>
            </a:pPr>
            <a:r>
              <a:rPr lang="en-US" dirty="0"/>
              <a:t>   (Study Period: 11/21 - 11/23)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 title="Suicide Reduction through CoCM May 8 2025 webinar slides-05.png"/>
          <p:cNvPicPr preferRelativeResize="0"/>
          <p:nvPr/>
        </p:nvPicPr>
        <p:blipFill rotWithShape="1">
          <a:blip r:embed="rId3">
            <a:alphaModFix/>
          </a:blip>
          <a:srcRect l="3920" t="8620" r="11045" b="16094"/>
          <a:stretch/>
        </p:blipFill>
        <p:spPr>
          <a:xfrm>
            <a:off x="914619" y="1386564"/>
            <a:ext cx="7314660" cy="3862547"/>
          </a:xfrm>
          <a:prstGeom prst="rect">
            <a:avLst/>
          </a:prstGeom>
          <a:noFill/>
          <a:ln>
            <a:noFill/>
          </a:ln>
        </p:spPr>
      </p:pic>
      <p:sp>
        <p:nvSpPr>
          <p:cNvPr id="148" name="Google Shape;148;p2"/>
          <p:cNvSpPr txBox="1">
            <a:spLocks noGrp="1"/>
          </p:cNvSpPr>
          <p:nvPr>
            <p:ph type="title"/>
          </p:nvPr>
        </p:nvSpPr>
        <p:spPr>
          <a:xfrm>
            <a:off x="192000" y="428885"/>
            <a:ext cx="8760000" cy="63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Rising Mental Health Needs in Primary Care</a:t>
            </a:r>
            <a:endParaRPr dirty="0"/>
          </a:p>
        </p:txBody>
      </p:sp>
      <p:sp>
        <p:nvSpPr>
          <p:cNvPr id="149" name="Google Shape;149;p2"/>
          <p:cNvSpPr txBox="1">
            <a:spLocks noGrp="1"/>
          </p:cNvSpPr>
          <p:nvPr>
            <p:ph type="sldNum" idx="12"/>
          </p:nvPr>
        </p:nvSpPr>
        <p:spPr>
          <a:xfrm>
            <a:off x="6775451" y="6292852"/>
            <a:ext cx="2057400" cy="3651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150" name="Google Shape;150;p2"/>
          <p:cNvSpPr txBox="1">
            <a:spLocks noGrp="1"/>
          </p:cNvSpPr>
          <p:nvPr>
            <p:ph type="body" idx="4294967295"/>
          </p:nvPr>
        </p:nvSpPr>
        <p:spPr>
          <a:xfrm>
            <a:off x="311100" y="5595475"/>
            <a:ext cx="8521800" cy="351000"/>
          </a:xfrm>
          <a:prstGeom prst="rect">
            <a:avLst/>
          </a:prstGeom>
          <a:noFill/>
          <a:ln>
            <a:noFill/>
          </a:ln>
        </p:spPr>
        <p:txBody>
          <a:bodyPr spcFirstLastPara="1" wrap="square" lIns="45725" tIns="22850" rIns="45725" bIns="22850" anchor="b" anchorCtr="0">
            <a:noAutofit/>
          </a:bodyPr>
          <a:lstStyle/>
          <a:p>
            <a:pPr marL="0" lvl="0" indent="0" algn="l" rtl="0">
              <a:lnSpc>
                <a:spcPct val="100000"/>
              </a:lnSpc>
              <a:spcBef>
                <a:spcPts val="0"/>
              </a:spcBef>
              <a:spcAft>
                <a:spcPts val="0"/>
              </a:spcAft>
              <a:buSzPts val="1600"/>
              <a:buNone/>
            </a:pPr>
            <a:r>
              <a:rPr lang="en-US" sz="1000" b="1" dirty="0">
                <a:solidFill>
                  <a:srgbClr val="002060"/>
                </a:solidFill>
              </a:rPr>
              <a:t>Source</a:t>
            </a:r>
            <a:r>
              <a:rPr lang="en-US" sz="1000" dirty="0">
                <a:solidFill>
                  <a:srgbClr val="002060"/>
                </a:solidFill>
              </a:rPr>
              <a:t>: Rotenstein, L. S., Edwards, S. T., &amp; Landon, B. E. (2023). Adult primary care physician visits increasingly address mental health concerns. </a:t>
            </a:r>
            <a:r>
              <a:rPr lang="en-US" sz="1000" i="1" dirty="0">
                <a:solidFill>
                  <a:srgbClr val="002060"/>
                </a:solidFill>
              </a:rPr>
              <a:t>Health Affairs, 42</a:t>
            </a:r>
            <a:r>
              <a:rPr lang="en-US" sz="1000" dirty="0">
                <a:solidFill>
                  <a:srgbClr val="002060"/>
                </a:solidFill>
              </a:rPr>
              <a:t>(2), 163-171. </a:t>
            </a:r>
            <a:r>
              <a:rPr lang="en-US" sz="1000" u="sng" dirty="0">
                <a:solidFill>
                  <a:schemeClr val="hlink"/>
                </a:solidFill>
                <a:hlinkClick r:id="rId4"/>
              </a:rPr>
              <a:t>https://doi.org/10.1377/hlthaff.2022.00705</a:t>
            </a:r>
            <a:r>
              <a:rPr lang="en-US" sz="1000" dirty="0">
                <a:solidFill>
                  <a:srgbClr val="002060"/>
                </a:solidFill>
              </a:rPr>
              <a:t> </a:t>
            </a:r>
            <a:endParaRPr sz="1000" dirty="0">
              <a:solidFill>
                <a:srgbClr val="002060"/>
              </a:solidFill>
            </a:endParaRPr>
          </a:p>
        </p:txBody>
      </p:sp>
      <p:sp>
        <p:nvSpPr>
          <p:cNvPr id="151" name="Google Shape;151;p2"/>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4"/>
          <p:cNvSpPr txBox="1"/>
          <p:nvPr/>
        </p:nvSpPr>
        <p:spPr>
          <a:xfrm>
            <a:off x="191996" y="1393763"/>
            <a:ext cx="8760000" cy="457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rgbClr val="002060"/>
                </a:solidFill>
                <a:latin typeface="Arial"/>
                <a:ea typeface="Arial"/>
                <a:cs typeface="Arial"/>
                <a:sym typeface="Arial"/>
              </a:rPr>
              <a:t>EXCERPTS: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“…PIC [CoCM at Penn] has since expanded to more than 35 urban and suburban primary care practices…”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“Among both patient groups, length of time in CoCM and number of sessions were each associated with patients were treated for over six months.”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“Importantly, we found that among patients with suicidal ideation at baseline, those identifying as Hispanic/ Latinx…had greater declines in depression and anxiety severity. Additionally, among patients without suicidal ideation at baseline, those identifying as Black…had significantly greater declines in depression severity. These findings complement a burgeoning literature showing that patients identifying as racial or ethnic minorities, including those identifying as Black or Latinx, show improved access to mental health care and clinical outcomes in CoCM. A recent review concluded that the evidence supporting the effectiveness of CoCM for mental health treatment among patients identifying as racial or ethnic minorities is larger than for any other intervention.”</a:t>
            </a:r>
            <a:endParaRPr sz="1600" dirty="0">
              <a:solidFill>
                <a:srgbClr val="002060"/>
              </a:solidFill>
            </a:endParaRPr>
          </a:p>
        </p:txBody>
      </p:sp>
      <p:sp>
        <p:nvSpPr>
          <p:cNvPr id="320" name="Google Shape;320;p24"/>
          <p:cNvSpPr txBox="1"/>
          <p:nvPr/>
        </p:nvSpPr>
        <p:spPr>
          <a:xfrm>
            <a:off x="192000" y="5596128"/>
            <a:ext cx="87600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000" b="1" u="none" strike="noStrike" cap="none" dirty="0">
                <a:solidFill>
                  <a:srgbClr val="002060"/>
                </a:solidFill>
              </a:rPr>
              <a:t>Source</a:t>
            </a:r>
            <a:r>
              <a:rPr lang="en-US" sz="1000" dirty="0">
                <a:solidFill>
                  <a:srgbClr val="002060"/>
                </a:solidFill>
              </a:rPr>
              <a:t>: </a:t>
            </a:r>
            <a:r>
              <a:rPr lang="en-US" sz="1000" u="sng" dirty="0">
                <a:solidFill>
                  <a:schemeClr val="hlink"/>
                </a:solidFill>
                <a:hlinkClick r:id="rId3"/>
              </a:rPr>
              <a:t>Khazanov et al., “Change in suicidal ideation, depression, and anxiety following collaborative care in the community,” 2024</a:t>
            </a:r>
            <a:endParaRPr sz="1000" dirty="0">
              <a:solidFill>
                <a:srgbClr val="002060"/>
              </a:solidFill>
            </a:endParaRPr>
          </a:p>
        </p:txBody>
      </p:sp>
      <p:sp>
        <p:nvSpPr>
          <p:cNvPr id="321" name="Google Shape;321;p24"/>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20</a:t>
            </a:fld>
            <a:endParaRPr dirty="0"/>
          </a:p>
        </p:txBody>
      </p:sp>
      <p:sp>
        <p:nvSpPr>
          <p:cNvPr id="322" name="Google Shape;322;p24"/>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23" name="Google Shape;323;p24"/>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sz="2800" dirty="0"/>
              <a:t>Suicide Risk Reduction: University of Pennsylvania</a:t>
            </a:r>
            <a:br>
              <a:rPr lang="en-US" sz="2800" dirty="0"/>
            </a:br>
            <a:r>
              <a:rPr lang="en-US" sz="2800" dirty="0"/>
              <a:t> Health System Study </a:t>
            </a:r>
            <a:endParaRPr sz="2800" dirty="0"/>
          </a:p>
          <a:p>
            <a:pPr marL="0" lvl="0" indent="0" algn="ctr" rtl="0">
              <a:lnSpc>
                <a:spcPct val="90000"/>
              </a:lnSpc>
              <a:spcBef>
                <a:spcPts val="0"/>
              </a:spcBef>
              <a:spcAft>
                <a:spcPts val="0"/>
              </a:spcAft>
              <a:buClr>
                <a:schemeClr val="lt1"/>
              </a:buClr>
              <a:buSzPct val="100000"/>
              <a:buFont typeface="Arial"/>
              <a:buNone/>
            </a:pPr>
            <a:r>
              <a:rPr lang="en-US" dirty="0"/>
              <a:t>(Study Period: 2018 - 2022)</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5"/>
          <p:cNvSpPr txBox="1"/>
          <p:nvPr/>
        </p:nvSpPr>
        <p:spPr>
          <a:xfrm>
            <a:off x="192000" y="1393777"/>
            <a:ext cx="8760000" cy="457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rgbClr val="002060"/>
                </a:solidFill>
                <a:latin typeface="Arial"/>
                <a:ea typeface="Arial"/>
                <a:cs typeface="Arial"/>
                <a:sym typeface="Arial"/>
              </a:rPr>
              <a:t>EXCERPTS:</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 “…the objective of this study was to analyze the out comes of integrating SC [suicide care] in primary care, beginning with population-based screening for depression, followed by suicide risk assessment and collaborative safety planning.”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“…population-based SC was implemented at the same time as care for substance use (alcohol, cannabis, and other drug use) as part of a behavioral health integration initiative (detailed below). Before this initiative, the health system had no population-based screening or systematic follow-up for these conditions in primary care.” </a:t>
            </a:r>
            <a:endParaRPr sz="1600" dirty="0">
              <a:solidFill>
                <a:srgbClr val="002060"/>
              </a:solidFill>
            </a:endParaRPr>
          </a:p>
          <a:p>
            <a:pPr marL="0" marR="0" lvl="0" indent="0" algn="l" rtl="0">
              <a:spcBef>
                <a:spcPts val="0"/>
              </a:spcBef>
              <a:spcAft>
                <a:spcPts val="0"/>
              </a:spcAft>
              <a:buNone/>
            </a:pPr>
            <a:endParaRPr sz="1600" dirty="0">
              <a:solidFill>
                <a:srgbClr val="002060"/>
              </a:solidFill>
              <a:latin typeface="Arial"/>
              <a:ea typeface="Arial"/>
              <a:cs typeface="Arial"/>
              <a:sym typeface="Arial"/>
            </a:endParaRPr>
          </a:p>
          <a:p>
            <a:pPr marL="0" marR="0" lvl="0" indent="0" algn="l" rtl="0">
              <a:spcBef>
                <a:spcPts val="0"/>
              </a:spcBef>
              <a:spcAft>
                <a:spcPts val="0"/>
              </a:spcAft>
              <a:buNone/>
            </a:pPr>
            <a:r>
              <a:rPr lang="en-US" sz="1600" dirty="0">
                <a:solidFill>
                  <a:srgbClr val="002060"/>
                </a:solidFill>
                <a:latin typeface="Arial"/>
                <a:ea typeface="Arial"/>
                <a:cs typeface="Arial"/>
                <a:sym typeface="Arial"/>
              </a:rPr>
              <a:t>“When patients reported some level of prior month intent or planning for a suicide attempt on the C-SSRS, primary care clinicians were instructed to connect patients with designated members of the care team for same-day safety planning. Licensed independent clinical social workers…were trained to function as integrated mental health clinicians, specifically to prioritize engaging at-risk patients in safety planning, as well as provide short-term counseling and linkage to specialty mental health and substance use treatment.”   </a:t>
            </a:r>
            <a:endParaRPr sz="1600" dirty="0">
              <a:solidFill>
                <a:srgbClr val="002060"/>
              </a:solidFill>
            </a:endParaRPr>
          </a:p>
        </p:txBody>
      </p:sp>
      <p:sp>
        <p:nvSpPr>
          <p:cNvPr id="329" name="Google Shape;329;p25"/>
          <p:cNvSpPr txBox="1"/>
          <p:nvPr/>
        </p:nvSpPr>
        <p:spPr>
          <a:xfrm>
            <a:off x="192000" y="5596128"/>
            <a:ext cx="8760000" cy="34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000" b="1" u="none" strike="noStrike" cap="none" dirty="0">
                <a:solidFill>
                  <a:srgbClr val="002060"/>
                </a:solidFill>
              </a:rPr>
              <a:t>Source</a:t>
            </a:r>
            <a:r>
              <a:rPr lang="en-US" sz="1000" dirty="0">
                <a:solidFill>
                  <a:srgbClr val="002060"/>
                </a:solidFill>
              </a:rPr>
              <a:t>: </a:t>
            </a:r>
            <a:r>
              <a:rPr lang="en-US" sz="1000" u="sng" dirty="0">
                <a:solidFill>
                  <a:schemeClr val="hlink"/>
                </a:solidFill>
                <a:hlinkClick r:id="rId3"/>
              </a:rPr>
              <a:t>Angerhofer Richards et al., “Effectiveness of integrating suicide care in primary care,” 2024</a:t>
            </a:r>
            <a:endParaRPr sz="1000" dirty="0">
              <a:solidFill>
                <a:srgbClr val="002060"/>
              </a:solidFill>
            </a:endParaRPr>
          </a:p>
        </p:txBody>
      </p:sp>
      <p:sp>
        <p:nvSpPr>
          <p:cNvPr id="330" name="Google Shape;330;p25"/>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21</a:t>
            </a:fld>
            <a:endParaRPr dirty="0"/>
          </a:p>
        </p:txBody>
      </p:sp>
      <p:sp>
        <p:nvSpPr>
          <p:cNvPr id="331" name="Google Shape;331;p25"/>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32" name="Google Shape;332;p25"/>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lt1"/>
              </a:buClr>
              <a:buSzPct val="100000"/>
              <a:buFont typeface="Arial"/>
              <a:buNone/>
            </a:pPr>
            <a:r>
              <a:rPr lang="en-US" dirty="0"/>
              <a:t>Suicide Risk Reduction: Kaiser Permanente Study </a:t>
            </a:r>
            <a:endParaRPr dirty="0"/>
          </a:p>
          <a:p>
            <a:pPr marL="0" lvl="0" indent="0" algn="ctr" rtl="0">
              <a:lnSpc>
                <a:spcPct val="90000"/>
              </a:lnSpc>
              <a:spcBef>
                <a:spcPts val="0"/>
              </a:spcBef>
              <a:spcAft>
                <a:spcPts val="0"/>
              </a:spcAft>
              <a:buClr>
                <a:schemeClr val="lt1"/>
              </a:buClr>
              <a:buSzPct val="100000"/>
              <a:buFont typeface="Arial"/>
              <a:buNone/>
            </a:pPr>
            <a:r>
              <a:rPr lang="en-US" dirty="0"/>
              <a:t>(Study Period: 1/15 - 7/18)</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6" title="Screenshot 2025-05-15 153447.png"/>
          <p:cNvPicPr preferRelativeResize="0"/>
          <p:nvPr/>
        </p:nvPicPr>
        <p:blipFill rotWithShape="1">
          <a:blip r:embed="rId3">
            <a:alphaModFix/>
          </a:blip>
          <a:srcRect/>
          <a:stretch/>
        </p:blipFill>
        <p:spPr>
          <a:xfrm>
            <a:off x="1109875" y="1642406"/>
            <a:ext cx="6924250" cy="3676001"/>
          </a:xfrm>
          <a:prstGeom prst="rect">
            <a:avLst/>
          </a:prstGeom>
          <a:noFill/>
          <a:ln>
            <a:noFill/>
          </a:ln>
        </p:spPr>
      </p:pic>
      <p:sp>
        <p:nvSpPr>
          <p:cNvPr id="338" name="Google Shape;338;p26"/>
          <p:cNvSpPr txBox="1"/>
          <p:nvPr/>
        </p:nvSpPr>
        <p:spPr>
          <a:xfrm>
            <a:off x="310950" y="5596128"/>
            <a:ext cx="8522100" cy="347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rgbClr val="002060"/>
                </a:solidFill>
              </a:rPr>
              <a:t>Source</a:t>
            </a:r>
            <a:r>
              <a:rPr lang="en-US" sz="1000" dirty="0">
                <a:solidFill>
                  <a:srgbClr val="002060"/>
                </a:solidFill>
              </a:rPr>
              <a:t>: </a:t>
            </a:r>
            <a:r>
              <a:rPr lang="en-US" sz="1000" i="0" u="sng" strike="noStrike" cap="none" dirty="0">
                <a:solidFill>
                  <a:schemeClr val="hlink"/>
                </a:solidFill>
                <a:hlinkClick r:id="rId4"/>
              </a:rPr>
              <a:t>Bowman Family Foundation, 2024</a:t>
            </a:r>
            <a:endParaRPr sz="1000" dirty="0">
              <a:solidFill>
                <a:srgbClr val="002060"/>
              </a:solidFill>
            </a:endParaRPr>
          </a:p>
        </p:txBody>
      </p:sp>
      <p:sp>
        <p:nvSpPr>
          <p:cNvPr id="339" name="Google Shape;339;p26"/>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22</a:t>
            </a:fld>
            <a:endParaRPr dirty="0"/>
          </a:p>
        </p:txBody>
      </p:sp>
      <p:sp>
        <p:nvSpPr>
          <p:cNvPr id="340" name="Google Shape;340;p26"/>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41" name="Google Shape;341;p26"/>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Impact on Total Healthcare Costs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7"/>
          <p:cNvSpPr txBox="1"/>
          <p:nvPr/>
        </p:nvSpPr>
        <p:spPr>
          <a:xfrm>
            <a:off x="310950" y="5809327"/>
            <a:ext cx="8522100" cy="347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rgbClr val="002060"/>
                </a:solidFill>
              </a:rPr>
              <a:t>Source</a:t>
            </a:r>
            <a:r>
              <a:rPr lang="en-US" sz="1000" dirty="0">
                <a:solidFill>
                  <a:srgbClr val="002060"/>
                </a:solidFill>
              </a:rPr>
              <a:t>: </a:t>
            </a:r>
            <a:r>
              <a:rPr lang="en-US" sz="1000" u="sng" dirty="0">
                <a:solidFill>
                  <a:schemeClr val="hlink"/>
                </a:solidFill>
                <a:hlinkClick r:id="rId3"/>
              </a:rPr>
              <a:t>Unutzer et al., "Long-term cost effects of collaborative care for late-life depression," 2013</a:t>
            </a:r>
            <a:endParaRPr sz="1000" dirty="0">
              <a:solidFill>
                <a:srgbClr val="002060"/>
              </a:solidFill>
            </a:endParaRPr>
          </a:p>
        </p:txBody>
      </p:sp>
      <p:pic>
        <p:nvPicPr>
          <p:cNvPr id="347" name="Google Shape;347;p27"/>
          <p:cNvPicPr preferRelativeResize="0"/>
          <p:nvPr/>
        </p:nvPicPr>
        <p:blipFill rotWithShape="1">
          <a:blip r:embed="rId4">
            <a:alphaModFix/>
          </a:blip>
          <a:srcRect t="606" b="9"/>
          <a:stretch/>
        </p:blipFill>
        <p:spPr>
          <a:xfrm>
            <a:off x="609599" y="1247200"/>
            <a:ext cx="7285703" cy="4562127"/>
          </a:xfrm>
          <a:prstGeom prst="rect">
            <a:avLst/>
          </a:prstGeom>
          <a:noFill/>
          <a:ln>
            <a:noFill/>
          </a:ln>
        </p:spPr>
      </p:pic>
      <p:sp>
        <p:nvSpPr>
          <p:cNvPr id="348" name="Google Shape;348;p27"/>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23</a:t>
            </a:fld>
            <a:endParaRPr dirty="0"/>
          </a:p>
        </p:txBody>
      </p:sp>
      <p:sp>
        <p:nvSpPr>
          <p:cNvPr id="349" name="Google Shape;349;p27"/>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50" name="Google Shape;350;p27"/>
          <p:cNvSpPr txBox="1">
            <a:spLocks noGrp="1"/>
          </p:cNvSpPr>
          <p:nvPr>
            <p:ph type="title"/>
          </p:nvPr>
        </p:nvSpPr>
        <p:spPr>
          <a:xfrm>
            <a:off x="192000" y="361244"/>
            <a:ext cx="8760000" cy="705441"/>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sz="2800" dirty="0"/>
              <a:t>Cost Impact:  IMPACT Study </a:t>
            </a:r>
            <a:endParaRPr sz="2800" dirty="0"/>
          </a:p>
          <a:p>
            <a:pPr marL="0" lvl="0" indent="0" algn="ctr" rtl="0">
              <a:lnSpc>
                <a:spcPct val="90000"/>
              </a:lnSpc>
              <a:spcBef>
                <a:spcPts val="0"/>
              </a:spcBef>
              <a:spcAft>
                <a:spcPts val="0"/>
              </a:spcAft>
              <a:buClr>
                <a:schemeClr val="lt1"/>
              </a:buClr>
              <a:buSzPct val="100000"/>
              <a:buFont typeface="Arial"/>
              <a:buNone/>
            </a:pPr>
            <a:r>
              <a:rPr lang="en-US" dirty="0"/>
              <a:t>(2008)</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8"/>
          <p:cNvPicPr preferRelativeResize="0"/>
          <p:nvPr/>
        </p:nvPicPr>
        <p:blipFill rotWithShape="1">
          <a:blip r:embed="rId3">
            <a:alphaModFix/>
          </a:blip>
          <a:srcRect/>
          <a:stretch/>
        </p:blipFill>
        <p:spPr>
          <a:xfrm>
            <a:off x="959645" y="2087192"/>
            <a:ext cx="7224727" cy="3047438"/>
          </a:xfrm>
          <a:prstGeom prst="rect">
            <a:avLst/>
          </a:prstGeom>
          <a:noFill/>
          <a:ln>
            <a:noFill/>
          </a:ln>
        </p:spPr>
      </p:pic>
      <p:sp>
        <p:nvSpPr>
          <p:cNvPr id="356" name="Google Shape;356;p28"/>
          <p:cNvSpPr txBox="1"/>
          <p:nvPr/>
        </p:nvSpPr>
        <p:spPr>
          <a:xfrm>
            <a:off x="192000" y="1672281"/>
            <a:ext cx="87600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002060"/>
                </a:solidFill>
              </a:rPr>
              <a:t>% Change in PMPM Costs for DCM Population vs. Comparison Group </a:t>
            </a:r>
            <a:endParaRPr sz="1600" b="1" dirty="0"/>
          </a:p>
        </p:txBody>
      </p:sp>
      <p:sp>
        <p:nvSpPr>
          <p:cNvPr id="357" name="Google Shape;357;p28"/>
          <p:cNvSpPr txBox="1"/>
          <p:nvPr/>
        </p:nvSpPr>
        <p:spPr>
          <a:xfrm>
            <a:off x="310950" y="5596128"/>
            <a:ext cx="8522100" cy="347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rPr>
              <a:t>: </a:t>
            </a:r>
            <a:r>
              <a:rPr lang="en-US" sz="1000" dirty="0">
                <a:solidFill>
                  <a:srgbClr val="002060"/>
                </a:solidFill>
                <a:latin typeface="Arial"/>
                <a:ea typeface="Arial"/>
                <a:cs typeface="Arial"/>
                <a:sym typeface="Arial"/>
              </a:rPr>
              <a:t>Kaiser Permanente</a:t>
            </a:r>
            <a:r>
              <a:rPr lang="en-US" sz="1000" dirty="0">
                <a:solidFill>
                  <a:srgbClr val="002060"/>
                </a:solidFill>
              </a:rPr>
              <a:t>. </a:t>
            </a:r>
            <a:r>
              <a:rPr lang="en-US" sz="1000" dirty="0">
                <a:solidFill>
                  <a:srgbClr val="002060"/>
                </a:solidFill>
                <a:latin typeface="Arial"/>
                <a:ea typeface="Arial"/>
                <a:cs typeface="Arial"/>
                <a:sym typeface="Arial"/>
              </a:rPr>
              <a:t>Previously unpublished information and data from a study undertaken in 2015 regarding total healthcare costs: </a:t>
            </a:r>
            <a:r>
              <a:rPr lang="en-US" sz="1000" dirty="0">
                <a:solidFill>
                  <a:srgbClr val="002060"/>
                </a:solidFill>
              </a:rPr>
              <a:t>“</a:t>
            </a:r>
            <a:r>
              <a:rPr lang="en-US" sz="1000" dirty="0">
                <a:solidFill>
                  <a:srgbClr val="002060"/>
                </a:solidFill>
                <a:latin typeface="Arial"/>
                <a:ea typeface="Arial"/>
                <a:cs typeface="Arial"/>
                <a:sym typeface="Arial"/>
              </a:rPr>
              <a:t>Collaborative Care Model </a:t>
            </a:r>
            <a:r>
              <a:rPr lang="en-US" sz="1000" dirty="0">
                <a:solidFill>
                  <a:srgbClr val="002060"/>
                </a:solidFill>
              </a:rPr>
              <a:t>V</a:t>
            </a:r>
            <a:r>
              <a:rPr lang="en-US" sz="1000" dirty="0">
                <a:solidFill>
                  <a:srgbClr val="002060"/>
                </a:solidFill>
                <a:latin typeface="Arial"/>
                <a:ea typeface="Arial"/>
                <a:cs typeface="Arial"/>
                <a:sym typeface="Arial"/>
              </a:rPr>
              <a:t>ersus </a:t>
            </a:r>
            <a:r>
              <a:rPr lang="en-US" sz="1000" dirty="0">
                <a:solidFill>
                  <a:srgbClr val="002060"/>
                </a:solidFill>
              </a:rPr>
              <a:t>T</a:t>
            </a:r>
            <a:r>
              <a:rPr lang="en-US" sz="1000" dirty="0">
                <a:solidFill>
                  <a:srgbClr val="002060"/>
                </a:solidFill>
                <a:latin typeface="Arial"/>
                <a:ea typeface="Arial"/>
                <a:cs typeface="Arial"/>
                <a:sym typeface="Arial"/>
              </a:rPr>
              <a:t>reatment-</a:t>
            </a:r>
            <a:r>
              <a:rPr lang="en-US" sz="1000" dirty="0">
                <a:solidFill>
                  <a:srgbClr val="002060"/>
                </a:solidFill>
              </a:rPr>
              <a:t>A</a:t>
            </a:r>
            <a:r>
              <a:rPr lang="en-US" sz="1000" dirty="0">
                <a:solidFill>
                  <a:srgbClr val="002060"/>
                </a:solidFill>
                <a:latin typeface="Arial"/>
                <a:ea typeface="Arial"/>
                <a:cs typeface="Arial"/>
                <a:sym typeface="Arial"/>
              </a:rPr>
              <a:t>s-</a:t>
            </a:r>
            <a:r>
              <a:rPr lang="en-US" sz="1000" dirty="0">
                <a:solidFill>
                  <a:srgbClr val="002060"/>
                </a:solidFill>
              </a:rPr>
              <a:t>U</a:t>
            </a:r>
            <a:r>
              <a:rPr lang="en-US" sz="1000" dirty="0">
                <a:solidFill>
                  <a:srgbClr val="002060"/>
                </a:solidFill>
                <a:latin typeface="Arial"/>
                <a:ea typeface="Arial"/>
                <a:cs typeface="Arial"/>
                <a:sym typeface="Arial"/>
              </a:rPr>
              <a:t>sual</a:t>
            </a:r>
            <a:r>
              <a:rPr lang="en-US" sz="1000" dirty="0">
                <a:solidFill>
                  <a:srgbClr val="002060"/>
                </a:solidFill>
              </a:rPr>
              <a:t>,”</a:t>
            </a:r>
            <a:r>
              <a:rPr lang="en-US" sz="1000" dirty="0">
                <a:solidFill>
                  <a:srgbClr val="002060"/>
                </a:solidFill>
                <a:latin typeface="Arial"/>
                <a:ea typeface="Arial"/>
                <a:cs typeface="Arial"/>
                <a:sym typeface="Arial"/>
              </a:rPr>
              <a:t> 2024 </a:t>
            </a:r>
            <a:endParaRPr sz="1000" dirty="0">
              <a:solidFill>
                <a:srgbClr val="002060"/>
              </a:solidFill>
              <a:latin typeface="Arial"/>
              <a:ea typeface="Arial"/>
              <a:cs typeface="Arial"/>
              <a:sym typeface="Arial"/>
            </a:endParaRPr>
          </a:p>
        </p:txBody>
      </p:sp>
      <p:sp>
        <p:nvSpPr>
          <p:cNvPr id="358" name="Google Shape;358;p28"/>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24</a:t>
            </a:fld>
            <a:endParaRPr dirty="0"/>
          </a:p>
        </p:txBody>
      </p:sp>
      <p:sp>
        <p:nvSpPr>
          <p:cNvPr id="359" name="Google Shape;359;p28"/>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60" name="Google Shape;360;p28"/>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sz="2800" dirty="0"/>
              <a:t>Cost Impact:  Kaiser Permanente Study </a:t>
            </a:r>
            <a:endParaRPr sz="2800" dirty="0"/>
          </a:p>
          <a:p>
            <a:pPr marL="0" lvl="0" indent="0" algn="ctr" rtl="0">
              <a:lnSpc>
                <a:spcPct val="90000"/>
              </a:lnSpc>
              <a:spcBef>
                <a:spcPts val="0"/>
              </a:spcBef>
              <a:spcAft>
                <a:spcPts val="0"/>
              </a:spcAft>
              <a:buClr>
                <a:schemeClr val="lt1"/>
              </a:buClr>
              <a:buSzPct val="100000"/>
              <a:buFont typeface="Arial"/>
              <a:buNone/>
            </a:pPr>
            <a:r>
              <a:rPr lang="en-US" dirty="0"/>
              <a:t>(2015)</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Google Shape;365;p29"/>
          <p:cNvGraphicFramePr/>
          <p:nvPr/>
        </p:nvGraphicFramePr>
        <p:xfrm>
          <a:off x="1344128" y="2798884"/>
          <a:ext cx="6455775" cy="2442775"/>
        </p:xfrm>
        <a:graphic>
          <a:graphicData uri="http://schemas.openxmlformats.org/drawingml/2006/table">
            <a:tbl>
              <a:tblPr>
                <a:noFill/>
                <a:tableStyleId>{901612E9-BF86-452D-AA8A-9599671F9930}</a:tableStyleId>
              </a:tblPr>
              <a:tblGrid>
                <a:gridCol w="2444775">
                  <a:extLst>
                    <a:ext uri="{9D8B030D-6E8A-4147-A177-3AD203B41FA5}">
                      <a16:colId xmlns:a16="http://schemas.microsoft.com/office/drawing/2014/main" val="20000"/>
                    </a:ext>
                  </a:extLst>
                </a:gridCol>
                <a:gridCol w="4011000">
                  <a:extLst>
                    <a:ext uri="{9D8B030D-6E8A-4147-A177-3AD203B41FA5}">
                      <a16:colId xmlns:a16="http://schemas.microsoft.com/office/drawing/2014/main" val="20001"/>
                    </a:ext>
                  </a:extLst>
                </a:gridCol>
              </a:tblGrid>
              <a:tr h="484525">
                <a:tc>
                  <a:txBody>
                    <a:bodyPr/>
                    <a:lstStyle/>
                    <a:p>
                      <a:pPr marL="0" marR="0" lvl="0" indent="0" algn="l" rtl="0">
                        <a:spcBef>
                          <a:spcPts val="0"/>
                        </a:spcBef>
                        <a:spcAft>
                          <a:spcPts val="0"/>
                        </a:spcAft>
                        <a:buClr>
                          <a:schemeClr val="dk1"/>
                        </a:buClr>
                        <a:buSzPts val="1400"/>
                        <a:buFont typeface="Arial"/>
                        <a:buNone/>
                      </a:pPr>
                      <a:r>
                        <a:rPr lang="en-US" sz="1600" u="none" strike="noStrike" cap="none" dirty="0">
                          <a:solidFill>
                            <a:schemeClr val="lt1"/>
                          </a:solidFill>
                          <a:latin typeface="Arial"/>
                          <a:ea typeface="Arial"/>
                          <a:cs typeface="Arial"/>
                          <a:sym typeface="Arial"/>
                        </a:rPr>
                        <a:t>MHSUD Costs</a:t>
                      </a:r>
                      <a:endParaRPr sz="1600" u="none" strike="noStrike" cap="none" dirty="0">
                        <a:solidFill>
                          <a:schemeClr val="lt1"/>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15E9F"/>
                    </a:solidFill>
                  </a:tcPr>
                </a:tc>
                <a:tc>
                  <a:txBody>
                    <a:bodyPr/>
                    <a:lstStyle/>
                    <a:p>
                      <a:pPr marL="228600" marR="0" lvl="0" indent="0" algn="just" rtl="0">
                        <a:spcBef>
                          <a:spcPts val="0"/>
                        </a:spcBef>
                        <a:spcAft>
                          <a:spcPts val="0"/>
                        </a:spcAft>
                        <a:buClr>
                          <a:schemeClr val="dk1"/>
                        </a:buClr>
                        <a:buSzPts val="1400"/>
                        <a:buFont typeface="Arial"/>
                        <a:buNone/>
                      </a:pPr>
                      <a:r>
                        <a:rPr lang="en-US" sz="1600" u="none" strike="noStrike" cap="none" dirty="0">
                          <a:solidFill>
                            <a:schemeClr val="lt1"/>
                          </a:solidFill>
                          <a:latin typeface="Arial"/>
                          <a:ea typeface="Arial"/>
                          <a:cs typeface="Arial"/>
                          <a:sym typeface="Arial"/>
                        </a:rPr>
                        <a:t>$19.91 Higher for PIC Group</a:t>
                      </a:r>
                      <a:endParaRPr sz="1600" u="none" strike="noStrike" cap="none" dirty="0">
                        <a:solidFill>
                          <a:schemeClr val="lt1"/>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15E9F"/>
                    </a:solidFill>
                  </a:tcPr>
                </a:tc>
                <a:extLst>
                  <a:ext uri="{0D108BD9-81ED-4DB2-BD59-A6C34878D82A}">
                    <a16:rowId xmlns:a16="http://schemas.microsoft.com/office/drawing/2014/main" val="10000"/>
                  </a:ext>
                </a:extLst>
              </a:tr>
              <a:tr h="484525">
                <a:tc>
                  <a:txBody>
                    <a:bodyPr/>
                    <a:lstStyle/>
                    <a:p>
                      <a:pPr marL="0" marR="0" lvl="0" indent="0" algn="l" rtl="0">
                        <a:spcBef>
                          <a:spcPts val="0"/>
                        </a:spcBef>
                        <a:spcAft>
                          <a:spcPts val="0"/>
                        </a:spcAft>
                        <a:buClr>
                          <a:schemeClr val="dk1"/>
                        </a:buClr>
                        <a:buSzPts val="1400"/>
                        <a:buFont typeface="Arial"/>
                        <a:buNone/>
                      </a:pPr>
                      <a:r>
                        <a:rPr lang="en-US" sz="1600" u="none" strike="noStrike" cap="none" dirty="0">
                          <a:solidFill>
                            <a:schemeClr val="lt1"/>
                          </a:solidFill>
                          <a:latin typeface="Arial"/>
                          <a:ea typeface="Arial"/>
                          <a:cs typeface="Arial"/>
                          <a:sym typeface="Arial"/>
                        </a:rPr>
                        <a:t>PIC Medical (CoCM)</a:t>
                      </a:r>
                      <a:endParaRPr sz="1600" u="none" strike="noStrike" cap="none" dirty="0">
                        <a:solidFill>
                          <a:schemeClr val="lt1"/>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15E9F"/>
                    </a:solidFill>
                  </a:tcPr>
                </a:tc>
                <a:tc>
                  <a:txBody>
                    <a:bodyPr/>
                    <a:lstStyle/>
                    <a:p>
                      <a:pPr marL="228600" marR="0" lvl="0" indent="0" algn="just" rtl="0">
                        <a:spcBef>
                          <a:spcPts val="0"/>
                        </a:spcBef>
                        <a:spcAft>
                          <a:spcPts val="0"/>
                        </a:spcAft>
                        <a:buClr>
                          <a:schemeClr val="dk1"/>
                        </a:buClr>
                        <a:buSzPts val="1400"/>
                        <a:buFont typeface="Arial"/>
                        <a:buNone/>
                      </a:pPr>
                      <a:r>
                        <a:rPr lang="en-US" sz="1600" u="none" strike="noStrike" cap="none" dirty="0">
                          <a:solidFill>
                            <a:srgbClr val="002060"/>
                          </a:solidFill>
                          <a:latin typeface="Arial"/>
                          <a:ea typeface="Arial"/>
                          <a:cs typeface="Arial"/>
                          <a:sym typeface="Arial"/>
                        </a:rPr>
                        <a:t>$34.11 (PIC Group Only)</a:t>
                      </a:r>
                      <a:endParaRPr sz="1600" u="none" strike="noStrike" cap="none" dirty="0">
                        <a:solidFill>
                          <a:srgbClr val="002060"/>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1D8"/>
                    </a:solidFill>
                  </a:tcPr>
                </a:tc>
                <a:extLst>
                  <a:ext uri="{0D108BD9-81ED-4DB2-BD59-A6C34878D82A}">
                    <a16:rowId xmlns:a16="http://schemas.microsoft.com/office/drawing/2014/main" val="10001"/>
                  </a:ext>
                </a:extLst>
              </a:tr>
              <a:tr h="504675">
                <a:tc>
                  <a:txBody>
                    <a:bodyPr/>
                    <a:lstStyle/>
                    <a:p>
                      <a:pPr marL="0" marR="0" lvl="0" indent="0" algn="l" rtl="0">
                        <a:spcBef>
                          <a:spcPts val="0"/>
                        </a:spcBef>
                        <a:spcAft>
                          <a:spcPts val="0"/>
                        </a:spcAft>
                        <a:buClr>
                          <a:schemeClr val="dk1"/>
                        </a:buClr>
                        <a:buSzPts val="1400"/>
                        <a:buFont typeface="Arial"/>
                        <a:buNone/>
                      </a:pPr>
                      <a:r>
                        <a:rPr lang="en-US" sz="1600" u="none" strike="noStrike" cap="none" dirty="0">
                          <a:solidFill>
                            <a:schemeClr val="lt1"/>
                          </a:solidFill>
                          <a:latin typeface="Arial"/>
                          <a:ea typeface="Arial"/>
                          <a:cs typeface="Arial"/>
                          <a:sym typeface="Arial"/>
                        </a:rPr>
                        <a:t>Non-MHSUD Costs </a:t>
                      </a:r>
                      <a:endParaRPr sz="1600" u="none" strike="noStrike" cap="none" dirty="0">
                        <a:solidFill>
                          <a:schemeClr val="lt1"/>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15E9F"/>
                    </a:solidFill>
                  </a:tcPr>
                </a:tc>
                <a:tc>
                  <a:txBody>
                    <a:bodyPr/>
                    <a:lstStyle/>
                    <a:p>
                      <a:pPr marL="228600" marR="0" lvl="0" indent="0" algn="just" rtl="0">
                        <a:spcBef>
                          <a:spcPts val="0"/>
                        </a:spcBef>
                        <a:spcAft>
                          <a:spcPts val="0"/>
                        </a:spcAft>
                        <a:buClr>
                          <a:schemeClr val="dk1"/>
                        </a:buClr>
                        <a:buSzPts val="1400"/>
                        <a:buFont typeface="Arial"/>
                        <a:buNone/>
                      </a:pPr>
                      <a:r>
                        <a:rPr lang="en-US" sz="1600" u="none" strike="noStrike" cap="none" dirty="0">
                          <a:solidFill>
                            <a:srgbClr val="002060"/>
                          </a:solidFill>
                          <a:latin typeface="Arial"/>
                          <a:ea typeface="Arial"/>
                          <a:cs typeface="Arial"/>
                          <a:sym typeface="Arial"/>
                        </a:rPr>
                        <a:t>$72.46 Lower for PIC Group</a:t>
                      </a:r>
                      <a:endParaRPr sz="1600" u="none" strike="noStrike" cap="none" dirty="0">
                        <a:solidFill>
                          <a:srgbClr val="002060"/>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9EC"/>
                    </a:solidFill>
                  </a:tcPr>
                </a:tc>
                <a:extLst>
                  <a:ext uri="{0D108BD9-81ED-4DB2-BD59-A6C34878D82A}">
                    <a16:rowId xmlns:a16="http://schemas.microsoft.com/office/drawing/2014/main" val="10002"/>
                  </a:ext>
                </a:extLst>
              </a:tr>
              <a:tr h="484525">
                <a:tc>
                  <a:txBody>
                    <a:bodyPr/>
                    <a:lstStyle/>
                    <a:p>
                      <a:pPr marL="0" marR="0" lvl="0" indent="0" algn="l" rtl="0">
                        <a:spcBef>
                          <a:spcPts val="0"/>
                        </a:spcBef>
                        <a:spcAft>
                          <a:spcPts val="0"/>
                        </a:spcAft>
                        <a:buClr>
                          <a:schemeClr val="dk1"/>
                        </a:buClr>
                        <a:buSzPts val="1400"/>
                        <a:buFont typeface="Arial"/>
                        <a:buNone/>
                      </a:pPr>
                      <a:r>
                        <a:rPr lang="en-US" sz="1600" u="none" strike="noStrike" cap="none" dirty="0">
                          <a:solidFill>
                            <a:schemeClr val="lt1"/>
                          </a:solidFill>
                          <a:latin typeface="Arial"/>
                          <a:ea typeface="Arial"/>
                          <a:cs typeface="Arial"/>
                          <a:sym typeface="Arial"/>
                        </a:rPr>
                        <a:t>Inpatient Costs *</a:t>
                      </a:r>
                      <a:endParaRPr sz="1600" u="none" strike="noStrike" cap="none" dirty="0">
                        <a:solidFill>
                          <a:schemeClr val="lt1"/>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15E9F"/>
                    </a:solidFill>
                  </a:tcPr>
                </a:tc>
                <a:tc>
                  <a:txBody>
                    <a:bodyPr/>
                    <a:lstStyle/>
                    <a:p>
                      <a:pPr marL="228600" marR="0" lvl="0" indent="0" algn="just" rtl="0">
                        <a:spcBef>
                          <a:spcPts val="0"/>
                        </a:spcBef>
                        <a:spcAft>
                          <a:spcPts val="0"/>
                        </a:spcAft>
                        <a:buClr>
                          <a:schemeClr val="dk1"/>
                        </a:buClr>
                        <a:buSzPts val="1400"/>
                        <a:buFont typeface="Arial"/>
                        <a:buNone/>
                      </a:pPr>
                      <a:r>
                        <a:rPr lang="en-US" sz="1600" u="none" strike="noStrike" cap="none" dirty="0">
                          <a:solidFill>
                            <a:srgbClr val="002060"/>
                          </a:solidFill>
                          <a:latin typeface="Arial"/>
                          <a:ea typeface="Arial"/>
                          <a:cs typeface="Arial"/>
                          <a:sym typeface="Arial"/>
                        </a:rPr>
                        <a:t>$91.34 Lower for the PIC group</a:t>
                      </a:r>
                      <a:endParaRPr sz="1600" u="none" strike="noStrike" cap="none" dirty="0">
                        <a:solidFill>
                          <a:srgbClr val="002060"/>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1D8"/>
                    </a:solidFill>
                  </a:tcPr>
                </a:tc>
                <a:extLst>
                  <a:ext uri="{0D108BD9-81ED-4DB2-BD59-A6C34878D82A}">
                    <a16:rowId xmlns:a16="http://schemas.microsoft.com/office/drawing/2014/main" val="10003"/>
                  </a:ext>
                </a:extLst>
              </a:tr>
              <a:tr h="484525">
                <a:tc>
                  <a:txBody>
                    <a:bodyPr/>
                    <a:lstStyle/>
                    <a:p>
                      <a:pPr marL="0" marR="0" lvl="0" indent="0" algn="l" rtl="0">
                        <a:spcBef>
                          <a:spcPts val="0"/>
                        </a:spcBef>
                        <a:spcAft>
                          <a:spcPts val="0"/>
                        </a:spcAft>
                        <a:buClr>
                          <a:schemeClr val="dk1"/>
                        </a:buClr>
                        <a:buSzPts val="1400"/>
                        <a:buFont typeface="Arial"/>
                        <a:buNone/>
                      </a:pPr>
                      <a:r>
                        <a:rPr lang="en-US" sz="1600" u="none" strike="noStrike" cap="none" dirty="0">
                          <a:solidFill>
                            <a:schemeClr val="lt1"/>
                          </a:solidFill>
                          <a:latin typeface="Arial"/>
                          <a:ea typeface="Arial"/>
                          <a:cs typeface="Arial"/>
                          <a:sym typeface="Arial"/>
                        </a:rPr>
                        <a:t>Total Healthcare Costs *</a:t>
                      </a:r>
                      <a:endParaRPr sz="1600" u="none" strike="noStrike" cap="none" dirty="0">
                        <a:solidFill>
                          <a:schemeClr val="lt1"/>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15E9F"/>
                    </a:solidFill>
                  </a:tcPr>
                </a:tc>
                <a:tc>
                  <a:txBody>
                    <a:bodyPr/>
                    <a:lstStyle/>
                    <a:p>
                      <a:pPr marL="228600" marR="0" lvl="0" indent="0" algn="just" rtl="0">
                        <a:spcBef>
                          <a:spcPts val="0"/>
                        </a:spcBef>
                        <a:spcAft>
                          <a:spcPts val="0"/>
                        </a:spcAft>
                        <a:buClr>
                          <a:schemeClr val="dk1"/>
                        </a:buClr>
                        <a:buSzPts val="1400"/>
                        <a:buFont typeface="Arial"/>
                        <a:buNone/>
                      </a:pPr>
                      <a:r>
                        <a:rPr lang="en-US" sz="1600" u="none" strike="noStrike" cap="none" dirty="0">
                          <a:solidFill>
                            <a:srgbClr val="002060"/>
                          </a:solidFill>
                          <a:latin typeface="Arial"/>
                          <a:ea typeface="Arial"/>
                          <a:cs typeface="Arial"/>
                          <a:sym typeface="Arial"/>
                        </a:rPr>
                        <a:t>$29.35 Lower for PIC Group</a:t>
                      </a:r>
                      <a:endParaRPr sz="1600" u="none" strike="noStrike" cap="none" dirty="0">
                        <a:solidFill>
                          <a:srgbClr val="002060"/>
                        </a:solidFill>
                        <a:latin typeface="Arial"/>
                        <a:ea typeface="Arial"/>
                        <a:cs typeface="Arial"/>
                        <a:sym typeface="Arial"/>
                      </a:endParaRPr>
                    </a:p>
                  </a:txBody>
                  <a:tcPr marL="68575" marR="68575"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9EC"/>
                    </a:solidFill>
                  </a:tcPr>
                </a:tc>
                <a:extLst>
                  <a:ext uri="{0D108BD9-81ED-4DB2-BD59-A6C34878D82A}">
                    <a16:rowId xmlns:a16="http://schemas.microsoft.com/office/drawing/2014/main" val="10004"/>
                  </a:ext>
                </a:extLst>
              </a:tr>
            </a:tbl>
          </a:graphicData>
        </a:graphic>
      </p:graphicFrame>
      <p:sp>
        <p:nvSpPr>
          <p:cNvPr id="366" name="Google Shape;366;p29"/>
          <p:cNvSpPr txBox="1"/>
          <p:nvPr/>
        </p:nvSpPr>
        <p:spPr>
          <a:xfrm>
            <a:off x="191992" y="1442279"/>
            <a:ext cx="87600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002060"/>
                </a:solidFill>
                <a:latin typeface="Arial"/>
                <a:ea typeface="Arial"/>
                <a:cs typeface="Arial"/>
                <a:sym typeface="Arial"/>
              </a:rPr>
              <a:t>During 12 months following initiation of CoCM, THCs were $29.35 lower pmpm (non-statistically significant) for CoCM patients </a:t>
            </a:r>
            <a:r>
              <a:rPr lang="en-US" sz="1600" u="sng" dirty="0">
                <a:solidFill>
                  <a:srgbClr val="002060"/>
                </a:solidFill>
                <a:latin typeface="Arial"/>
                <a:ea typeface="Arial"/>
                <a:cs typeface="Arial"/>
                <a:sym typeface="Arial"/>
              </a:rPr>
              <a:t>versus</a:t>
            </a:r>
            <a:r>
              <a:rPr lang="en-US" sz="1600" dirty="0">
                <a:solidFill>
                  <a:srgbClr val="002060"/>
                </a:solidFill>
                <a:latin typeface="Arial"/>
                <a:ea typeface="Arial"/>
                <a:cs typeface="Arial"/>
                <a:sym typeface="Arial"/>
              </a:rPr>
              <a:t> matched patients receiving treatment as usual, despite the fact that CoCM patients received more mental health care (i.e., </a:t>
            </a:r>
            <a:r>
              <a:rPr lang="en-US" sz="1600" u="sng" dirty="0">
                <a:solidFill>
                  <a:srgbClr val="002060"/>
                </a:solidFill>
                <a:latin typeface="Arial"/>
                <a:ea typeface="Arial"/>
                <a:cs typeface="Arial"/>
                <a:sym typeface="Arial"/>
              </a:rPr>
              <a:t>savings accrued in physical health care spending</a:t>
            </a:r>
            <a:r>
              <a:rPr lang="en-US" sz="1600" dirty="0">
                <a:solidFill>
                  <a:srgbClr val="002060"/>
                </a:solidFill>
                <a:latin typeface="Arial"/>
                <a:ea typeface="Arial"/>
                <a:cs typeface="Arial"/>
                <a:sym typeface="Arial"/>
              </a:rPr>
              <a:t>). </a:t>
            </a:r>
            <a:endParaRPr sz="1600" dirty="0">
              <a:solidFill>
                <a:srgbClr val="002060"/>
              </a:solidFill>
            </a:endParaRPr>
          </a:p>
        </p:txBody>
      </p:sp>
      <p:sp>
        <p:nvSpPr>
          <p:cNvPr id="367" name="Google Shape;367;p29"/>
          <p:cNvSpPr txBox="1"/>
          <p:nvPr/>
        </p:nvSpPr>
        <p:spPr>
          <a:xfrm>
            <a:off x="1293757" y="5241651"/>
            <a:ext cx="65565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002060"/>
                </a:solidFill>
                <a:latin typeface="Arial"/>
                <a:ea typeface="Arial"/>
                <a:cs typeface="Arial"/>
                <a:sym typeface="Arial"/>
              </a:rPr>
              <a:t>*</a:t>
            </a:r>
            <a:r>
              <a:rPr lang="en-US" sz="1200" dirty="0">
                <a:solidFill>
                  <a:srgbClr val="002060"/>
                </a:solidFill>
              </a:rPr>
              <a:t>N</a:t>
            </a:r>
            <a:r>
              <a:rPr lang="en-US" sz="1200" dirty="0">
                <a:solidFill>
                  <a:srgbClr val="002060"/>
                </a:solidFill>
                <a:latin typeface="Arial"/>
                <a:ea typeface="Arial"/>
                <a:cs typeface="Arial"/>
                <a:sym typeface="Arial"/>
              </a:rPr>
              <a:t>on-statistically significant</a:t>
            </a:r>
            <a:endParaRPr sz="1200" dirty="0">
              <a:solidFill>
                <a:srgbClr val="002060"/>
              </a:solidFill>
            </a:endParaRPr>
          </a:p>
        </p:txBody>
      </p:sp>
      <p:sp>
        <p:nvSpPr>
          <p:cNvPr id="368" name="Google Shape;368;p29"/>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25</a:t>
            </a:fld>
            <a:endParaRPr dirty="0"/>
          </a:p>
        </p:txBody>
      </p:sp>
      <p:sp>
        <p:nvSpPr>
          <p:cNvPr id="369" name="Google Shape;369;p29"/>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70" name="Google Shape;370;p29"/>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sz="2800" dirty="0"/>
              <a:t>Cost Impact: UPenn/IBX Study </a:t>
            </a:r>
            <a:endParaRPr sz="2800" dirty="0"/>
          </a:p>
          <a:p>
            <a:pPr marL="0" lvl="0" indent="0" algn="ctr" rtl="0">
              <a:lnSpc>
                <a:spcPct val="90000"/>
              </a:lnSpc>
              <a:spcBef>
                <a:spcPts val="0"/>
              </a:spcBef>
              <a:spcAft>
                <a:spcPts val="0"/>
              </a:spcAft>
              <a:buClr>
                <a:schemeClr val="lt1"/>
              </a:buClr>
              <a:buSzPct val="100000"/>
              <a:buFont typeface="Arial"/>
              <a:buNone/>
            </a:pPr>
            <a:r>
              <a:rPr lang="en-US" dirty="0"/>
              <a:t>(2023)</a:t>
            </a:r>
            <a:endParaRPr dirty="0"/>
          </a:p>
        </p:txBody>
      </p:sp>
      <p:sp>
        <p:nvSpPr>
          <p:cNvPr id="371" name="Google Shape;371;p29"/>
          <p:cNvSpPr txBox="1"/>
          <p:nvPr/>
        </p:nvSpPr>
        <p:spPr>
          <a:xfrm>
            <a:off x="310950" y="5596128"/>
            <a:ext cx="8522100" cy="347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rgbClr val="002060"/>
                </a:solidFill>
              </a:rPr>
              <a:t>Source</a:t>
            </a:r>
            <a:r>
              <a:rPr lang="en-US" sz="1000" dirty="0">
                <a:solidFill>
                  <a:srgbClr val="002060"/>
                </a:solidFill>
              </a:rPr>
              <a:t>: </a:t>
            </a:r>
            <a:r>
              <a:rPr lang="en-US" sz="1000" u="sng" dirty="0">
                <a:solidFill>
                  <a:schemeClr val="hlink"/>
                </a:solidFill>
                <a:hlinkClick r:id="rId3"/>
              </a:rPr>
              <a:t>Wolk et al., "Impact of the collaborative care model on medical spending," 2023</a:t>
            </a:r>
            <a:endParaRPr sz="1000"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3"/>
          <p:cNvSpPr txBox="1">
            <a:spLocks noGrp="1"/>
          </p:cNvSpPr>
          <p:nvPr>
            <p:ph type="title" idx="4294967295"/>
          </p:nvPr>
        </p:nvSpPr>
        <p:spPr>
          <a:xfrm>
            <a:off x="685800" y="2429781"/>
            <a:ext cx="7772400" cy="1362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Play"/>
              <a:buNone/>
            </a:pPr>
            <a:r>
              <a:rPr lang="en-US" sz="3600" dirty="0">
                <a:solidFill>
                  <a:schemeClr val="lt1"/>
                </a:solidFill>
                <a:latin typeface="Arial"/>
                <a:ea typeface="Arial"/>
                <a:cs typeface="Arial"/>
                <a:sym typeface="Arial"/>
              </a:rPr>
              <a:t>CoCM Implementation – </a:t>
            </a:r>
            <a:endParaRPr sz="3600" dirty="0">
              <a:solidFill>
                <a:schemeClr val="lt1"/>
              </a:solidFill>
              <a:latin typeface="Arial"/>
              <a:ea typeface="Arial"/>
              <a:cs typeface="Arial"/>
              <a:sym typeface="Arial"/>
            </a:endParaRPr>
          </a:p>
          <a:p>
            <a:pPr marL="0" lvl="0" indent="0" algn="ctr" rtl="0">
              <a:lnSpc>
                <a:spcPct val="90000"/>
              </a:lnSpc>
              <a:spcBef>
                <a:spcPts val="0"/>
              </a:spcBef>
              <a:spcAft>
                <a:spcPts val="0"/>
              </a:spcAft>
              <a:buClr>
                <a:schemeClr val="lt1"/>
              </a:buClr>
              <a:buSzPts val="4000"/>
              <a:buFont typeface="Play"/>
              <a:buNone/>
            </a:pPr>
            <a:r>
              <a:rPr lang="en-US" sz="3600" dirty="0">
                <a:solidFill>
                  <a:schemeClr val="lt1"/>
                </a:solidFill>
                <a:latin typeface="Arial"/>
                <a:ea typeface="Arial"/>
                <a:cs typeface="Arial"/>
                <a:sym typeface="Arial"/>
              </a:rPr>
              <a:t>Experiences and Outcomes </a:t>
            </a:r>
            <a:endParaRPr sz="3600"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16" title="Successful CoCM Implementation 4.18-3.png"/>
          <p:cNvPicPr preferRelativeResize="0"/>
          <p:nvPr/>
        </p:nvPicPr>
        <p:blipFill rotWithShape="1">
          <a:blip r:embed="rId3">
            <a:alphaModFix/>
          </a:blip>
          <a:srcRect/>
          <a:stretch/>
        </p:blipFill>
        <p:spPr>
          <a:xfrm>
            <a:off x="1435375" y="1362891"/>
            <a:ext cx="6273250" cy="3470394"/>
          </a:xfrm>
          <a:prstGeom prst="rect">
            <a:avLst/>
          </a:prstGeom>
          <a:noFill/>
          <a:ln>
            <a:noFill/>
          </a:ln>
        </p:spPr>
      </p:pic>
      <p:sp>
        <p:nvSpPr>
          <p:cNvPr id="382" name="Google Shape;382;p16"/>
          <p:cNvSpPr txBox="1"/>
          <p:nvPr/>
        </p:nvSpPr>
        <p:spPr>
          <a:xfrm>
            <a:off x="192000" y="4857714"/>
            <a:ext cx="8760000" cy="738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US" sz="1200" i="1" dirty="0">
                <a:solidFill>
                  <a:srgbClr val="002060"/>
                </a:solidFill>
                <a:latin typeface="Arial"/>
                <a:ea typeface="Arial"/>
                <a:cs typeface="Arial"/>
                <a:sym typeface="Arial"/>
              </a:rPr>
              <a:t>“Collaborative Care is an outstanding example of what we are trying to accomplish in value-based care. It enhances the scope of preventative care provided in primary care settings, minimizes the unnecessary use of specialty care, reduces overall costs, and most importantly, improves care for our patients. —Larry Zielinski, CEO, Primary Care IPA</a:t>
            </a:r>
            <a:endParaRPr sz="1200" i="1" dirty="0">
              <a:solidFill>
                <a:srgbClr val="002060"/>
              </a:solidFill>
              <a:latin typeface="Arial"/>
              <a:ea typeface="Arial"/>
              <a:cs typeface="Arial"/>
              <a:sym typeface="Arial"/>
            </a:endParaRPr>
          </a:p>
        </p:txBody>
      </p:sp>
      <p:sp>
        <p:nvSpPr>
          <p:cNvPr id="383" name="Google Shape;383;p16"/>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27</a:t>
            </a:fld>
            <a:endParaRPr dirty="0"/>
          </a:p>
        </p:txBody>
      </p:sp>
      <p:sp>
        <p:nvSpPr>
          <p:cNvPr id="384" name="Google Shape;384;p16"/>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85" name="Google Shape;385;p16"/>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Clinical Case</a:t>
            </a:r>
            <a:endParaRPr dirty="0"/>
          </a:p>
        </p:txBody>
      </p:sp>
      <p:sp>
        <p:nvSpPr>
          <p:cNvPr id="386" name="Google Shape;386;p16"/>
          <p:cNvSpPr txBox="1"/>
          <p:nvPr/>
        </p:nvSpPr>
        <p:spPr>
          <a:xfrm>
            <a:off x="310950" y="5596128"/>
            <a:ext cx="8522100" cy="347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rPr>
              <a:t>: Primary Care IPA</a:t>
            </a:r>
            <a:endParaRPr sz="1000" dirty="0">
              <a:solidFill>
                <a:srgbClr val="00206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5"/>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Financial Case</a:t>
            </a:r>
          </a:p>
        </p:txBody>
      </p:sp>
      <p:pic>
        <p:nvPicPr>
          <p:cNvPr id="392" name="Google Shape;392;p35" title="Successful CoCM Implementation 4.18-2.png"/>
          <p:cNvPicPr preferRelativeResize="0"/>
          <p:nvPr/>
        </p:nvPicPr>
        <p:blipFill rotWithShape="1">
          <a:blip r:embed="rId3">
            <a:alphaModFix/>
          </a:blip>
          <a:srcRect t="19315"/>
          <a:stretch/>
        </p:blipFill>
        <p:spPr>
          <a:xfrm>
            <a:off x="1050850" y="1465350"/>
            <a:ext cx="7042299" cy="2190349"/>
          </a:xfrm>
          <a:prstGeom prst="rect">
            <a:avLst/>
          </a:prstGeom>
          <a:noFill/>
          <a:ln>
            <a:noFill/>
          </a:ln>
        </p:spPr>
      </p:pic>
      <p:pic>
        <p:nvPicPr>
          <p:cNvPr id="393" name="Google Shape;393;p35" title="Successful CoCM Implementation 4.18-2.png"/>
          <p:cNvPicPr preferRelativeResize="0"/>
          <p:nvPr/>
        </p:nvPicPr>
        <p:blipFill rotWithShape="1">
          <a:blip r:embed="rId4">
            <a:alphaModFix/>
          </a:blip>
          <a:srcRect/>
          <a:stretch/>
        </p:blipFill>
        <p:spPr>
          <a:xfrm>
            <a:off x="1052790" y="3655677"/>
            <a:ext cx="7038442" cy="1719088"/>
          </a:xfrm>
          <a:prstGeom prst="rect">
            <a:avLst/>
          </a:prstGeom>
          <a:noFill/>
          <a:ln>
            <a:noFill/>
          </a:ln>
        </p:spPr>
      </p:pic>
      <p:sp>
        <p:nvSpPr>
          <p:cNvPr id="394" name="Google Shape;394;p35"/>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28</a:t>
            </a:fld>
            <a:endParaRPr dirty="0"/>
          </a:p>
        </p:txBody>
      </p:sp>
      <p:sp>
        <p:nvSpPr>
          <p:cNvPr id="395" name="Google Shape;395;p35"/>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396" name="Google Shape;396;p35"/>
          <p:cNvSpPr txBox="1"/>
          <p:nvPr/>
        </p:nvSpPr>
        <p:spPr>
          <a:xfrm>
            <a:off x="310950" y="5596128"/>
            <a:ext cx="8522100" cy="347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rPr>
              <a:t>: Primary Care IPA</a:t>
            </a:r>
            <a:endParaRPr sz="1000" dirty="0">
              <a:solidFill>
                <a:srgbClr val="00206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6"/>
          <p:cNvSpPr txBox="1">
            <a:spLocks noGrp="1"/>
          </p:cNvSpPr>
          <p:nvPr>
            <p:ph type="title" idx="4294967295"/>
          </p:nvPr>
        </p:nvSpPr>
        <p:spPr>
          <a:xfrm>
            <a:off x="685800" y="2437744"/>
            <a:ext cx="7772400" cy="1362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Play"/>
              <a:buNone/>
            </a:pPr>
            <a:r>
              <a:rPr lang="en-US" sz="3600" dirty="0">
                <a:solidFill>
                  <a:schemeClr val="lt1"/>
                </a:solidFill>
                <a:latin typeface="Arial"/>
                <a:ea typeface="Arial"/>
                <a:cs typeface="Arial"/>
                <a:sym typeface="Arial"/>
              </a:rPr>
              <a:t>Massachusetts Stakeholder Engagement and Findings </a:t>
            </a:r>
            <a:endParaRPr sz="3600"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body" idx="4294967295"/>
          </p:nvPr>
        </p:nvSpPr>
        <p:spPr>
          <a:xfrm>
            <a:off x="310950" y="5597273"/>
            <a:ext cx="8522100" cy="347400"/>
          </a:xfrm>
          <a:prstGeom prst="rect">
            <a:avLst/>
          </a:prstGeom>
          <a:noFill/>
          <a:ln>
            <a:noFill/>
          </a:ln>
        </p:spPr>
        <p:txBody>
          <a:bodyPr spcFirstLastPara="1" wrap="square" lIns="45725" tIns="22850" rIns="45725" bIns="22850" anchor="b" anchorCtr="0">
            <a:noAutofit/>
          </a:bodyPr>
          <a:lstStyle/>
          <a:p>
            <a:pPr marL="0" lvl="0" indent="0" algn="l" rtl="0">
              <a:lnSpc>
                <a:spcPct val="100000"/>
              </a:lnSpc>
              <a:spcBef>
                <a:spcPts val="0"/>
              </a:spcBef>
              <a:spcAft>
                <a:spcPts val="0"/>
              </a:spcAft>
              <a:buSzPts val="1600"/>
              <a:buNone/>
            </a:pPr>
            <a:r>
              <a:rPr lang="en-US" sz="1000" b="1" dirty="0">
                <a:solidFill>
                  <a:srgbClr val="002060"/>
                </a:solidFill>
              </a:rPr>
              <a:t>Source</a:t>
            </a:r>
            <a:r>
              <a:rPr lang="en-US" sz="1000" dirty="0">
                <a:solidFill>
                  <a:srgbClr val="002060"/>
                </a:solidFill>
              </a:rPr>
              <a:t>: Panchal, N., Rae, M., Saunders, H., Cox, C., &amp; Rudowitz, R. (2022, March 24). </a:t>
            </a:r>
            <a:r>
              <a:rPr lang="en-US" sz="1000" i="1" dirty="0">
                <a:solidFill>
                  <a:srgbClr val="002060"/>
                </a:solidFill>
              </a:rPr>
              <a:t>How does use of mental health care vary by demographics and health insurance coverage?</a:t>
            </a:r>
            <a:r>
              <a:rPr lang="en-US" sz="1000" dirty="0">
                <a:solidFill>
                  <a:srgbClr val="002060"/>
                </a:solidFill>
              </a:rPr>
              <a:t> Kaiser Family Foundation. </a:t>
            </a:r>
            <a:r>
              <a:rPr lang="en-US" sz="1000" u="sng" dirty="0">
                <a:solidFill>
                  <a:schemeClr val="hlink"/>
                </a:solidFill>
                <a:hlinkClick r:id="rId3"/>
              </a:rPr>
              <a:t>https://www.kff.org/mental-health/issue-brief/how-does-use-of-mental-health-care-vary-by-demographics-and-health-insurance-coverage/</a:t>
            </a:r>
            <a:endParaRPr sz="1000" dirty="0">
              <a:solidFill>
                <a:srgbClr val="002060"/>
              </a:solidFill>
            </a:endParaRPr>
          </a:p>
        </p:txBody>
      </p:sp>
      <p:pic>
        <p:nvPicPr>
          <p:cNvPr id="157" name="Google Shape;157;p3" title="nearly-one-third-of-adults-reporting-severe-symptoms-of-anxiety-and-or-depression-were-not-receiving-treatment.png"/>
          <p:cNvPicPr preferRelativeResize="0"/>
          <p:nvPr/>
        </p:nvPicPr>
        <p:blipFill rotWithShape="1">
          <a:blip r:embed="rId4">
            <a:alphaModFix/>
          </a:blip>
          <a:srcRect/>
          <a:stretch/>
        </p:blipFill>
        <p:spPr>
          <a:xfrm>
            <a:off x="311700" y="1402888"/>
            <a:ext cx="8520601" cy="3671222"/>
          </a:xfrm>
          <a:prstGeom prst="rect">
            <a:avLst/>
          </a:prstGeom>
          <a:noFill/>
          <a:ln>
            <a:noFill/>
          </a:ln>
        </p:spPr>
      </p:pic>
      <p:sp>
        <p:nvSpPr>
          <p:cNvPr id="158" name="Google Shape;158;p3"/>
          <p:cNvSpPr txBox="1">
            <a:spLocks noGrp="1"/>
          </p:cNvSpPr>
          <p:nvPr>
            <p:ph type="title"/>
          </p:nvPr>
        </p:nvSpPr>
        <p:spPr>
          <a:xfrm>
            <a:off x="192000" y="428885"/>
            <a:ext cx="8760000" cy="63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One Third of Adults in Need Receive No Treatment </a:t>
            </a:r>
            <a:endParaRPr dirty="0"/>
          </a:p>
        </p:txBody>
      </p:sp>
      <p:sp>
        <p:nvSpPr>
          <p:cNvPr id="159" name="Google Shape;159;p3"/>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a:t>
            </a:fld>
            <a:endParaRPr dirty="0"/>
          </a:p>
        </p:txBody>
      </p:sp>
      <p:sp>
        <p:nvSpPr>
          <p:cNvPr id="160" name="Google Shape;160;p3"/>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2511-C303-13AA-FFAC-98D78F08D6E3}"/>
              </a:ext>
            </a:extLst>
          </p:cNvPr>
          <p:cNvSpPr>
            <a:spLocks noGrp="1"/>
          </p:cNvSpPr>
          <p:nvPr>
            <p:ph type="title"/>
          </p:nvPr>
        </p:nvSpPr>
        <p:spPr/>
        <p:txBody>
          <a:bodyPr>
            <a:normAutofit/>
          </a:bodyPr>
          <a:lstStyle/>
          <a:p>
            <a:r>
              <a:rPr lang="en-US" dirty="0"/>
              <a:t>MA Stakeholder Engagement</a:t>
            </a:r>
          </a:p>
        </p:txBody>
      </p:sp>
      <p:sp>
        <p:nvSpPr>
          <p:cNvPr id="4" name="Content Placeholder 3">
            <a:extLst>
              <a:ext uri="{FF2B5EF4-FFF2-40B4-BE49-F238E27FC236}">
                <a16:creationId xmlns:a16="http://schemas.microsoft.com/office/drawing/2014/main" id="{3E7E5F19-DECD-9275-C9DE-BEFE295480A7}"/>
              </a:ext>
            </a:extLst>
          </p:cNvPr>
          <p:cNvSpPr>
            <a:spLocks noGrp="1"/>
          </p:cNvSpPr>
          <p:nvPr>
            <p:ph sz="half" idx="1"/>
          </p:nvPr>
        </p:nvSpPr>
        <p:spPr>
          <a:xfrm>
            <a:off x="49666" y="1702160"/>
            <a:ext cx="3270477" cy="5310227"/>
          </a:xfrm>
        </p:spPr>
        <p:txBody>
          <a:bodyPr vert="horz" lIns="91440" tIns="45720" rIns="91440" bIns="45720" rtlCol="0" anchor="t">
            <a:normAutofit/>
          </a:bodyPr>
          <a:lstStyle/>
          <a:p>
            <a:pPr>
              <a:spcBef>
                <a:spcPts val="300"/>
              </a:spcBef>
              <a:buSzPct val="141000"/>
            </a:pPr>
            <a:r>
              <a:rPr lang="en-US" sz="1400" dirty="0">
                <a:ea typeface="Calibri"/>
                <a:cs typeface="Segoe UI"/>
              </a:rPr>
              <a:t>AIMS Center, U. Washington </a:t>
            </a:r>
            <a:endParaRPr lang="en-US" sz="1400" dirty="0">
              <a:ea typeface="Calibri"/>
              <a:cs typeface="Calibri"/>
            </a:endParaRPr>
          </a:p>
          <a:p>
            <a:pPr>
              <a:spcBef>
                <a:spcPts val="300"/>
              </a:spcBef>
              <a:buSzPct val="141000"/>
            </a:pPr>
            <a:r>
              <a:rPr lang="en-US" sz="1400" dirty="0">
                <a:ea typeface="+mn-lt"/>
                <a:cs typeface="+mn-lt"/>
              </a:rPr>
              <a:t>Alliance for Patients</a:t>
            </a:r>
            <a:endParaRPr lang="en-US" sz="1400" dirty="0">
              <a:ea typeface="Calibri"/>
              <a:cs typeface="Calibri"/>
            </a:endParaRPr>
          </a:p>
          <a:p>
            <a:pPr>
              <a:spcBef>
                <a:spcPts val="300"/>
              </a:spcBef>
              <a:buSzPct val="141000"/>
            </a:pPr>
            <a:r>
              <a:rPr lang="en-US" sz="1400" dirty="0">
                <a:ea typeface="Calibri"/>
                <a:cs typeface="Segoe UI"/>
              </a:rPr>
              <a:t>Blue Cross Blue Shield MA Foundation</a:t>
            </a:r>
          </a:p>
          <a:p>
            <a:pPr>
              <a:spcBef>
                <a:spcPts val="300"/>
              </a:spcBef>
              <a:buSzPct val="141000"/>
            </a:pPr>
            <a:r>
              <a:rPr lang="en-US" sz="1400" dirty="0">
                <a:ea typeface="Calibri"/>
                <a:cs typeface="Segoe UI"/>
              </a:rPr>
              <a:t>Bowman Family Foundation</a:t>
            </a:r>
            <a:endParaRPr lang="en-US" sz="1400" dirty="0">
              <a:ea typeface="Calibri"/>
              <a:cs typeface="Calibri"/>
            </a:endParaRPr>
          </a:p>
          <a:p>
            <a:pPr>
              <a:spcBef>
                <a:spcPts val="300"/>
              </a:spcBef>
              <a:buSzPct val="141000"/>
            </a:pPr>
            <a:r>
              <a:rPr lang="en-US" sz="1400" dirty="0">
                <a:ea typeface="Calibri"/>
                <a:cs typeface="Segoe UI"/>
              </a:rPr>
              <a:t>Concert Health</a:t>
            </a:r>
            <a:endParaRPr lang="en-US" sz="1400" dirty="0"/>
          </a:p>
          <a:p>
            <a:pPr>
              <a:spcBef>
                <a:spcPts val="300"/>
              </a:spcBef>
              <a:buSzPct val="141000"/>
            </a:pPr>
            <a:r>
              <a:rPr lang="en-US" sz="1400" dirty="0">
                <a:ea typeface="Calibri"/>
                <a:cs typeface="Segoe UI"/>
              </a:rPr>
              <a:t>Dell Medical School</a:t>
            </a:r>
          </a:p>
          <a:p>
            <a:pPr>
              <a:spcBef>
                <a:spcPts val="300"/>
              </a:spcBef>
              <a:buSzPct val="141000"/>
            </a:pPr>
            <a:r>
              <a:rPr lang="en-US" sz="1400" dirty="0">
                <a:ea typeface="Calibri"/>
                <a:cs typeface="Segoe UI"/>
              </a:rPr>
              <a:t>MA Association for Mental Health </a:t>
            </a:r>
          </a:p>
          <a:p>
            <a:pPr>
              <a:spcBef>
                <a:spcPts val="300"/>
              </a:spcBef>
              <a:buSzPct val="141000"/>
            </a:pPr>
            <a:r>
              <a:rPr lang="en-US" sz="1400" dirty="0">
                <a:ea typeface="Calibri"/>
                <a:cs typeface="Segoe UI"/>
              </a:rPr>
              <a:t>Massachusetts Health Policy Commission</a:t>
            </a:r>
            <a:endParaRPr lang="en-US" sz="1400" dirty="0">
              <a:ea typeface="Calibri"/>
              <a:cs typeface="Calibri"/>
            </a:endParaRPr>
          </a:p>
          <a:p>
            <a:pPr>
              <a:spcBef>
                <a:spcPts val="300"/>
              </a:spcBef>
              <a:buSzPct val="141000"/>
            </a:pPr>
            <a:r>
              <a:rPr lang="en-US" sz="1400" dirty="0">
                <a:ea typeface="Calibri"/>
                <a:cs typeface="Segoe UI"/>
              </a:rPr>
              <a:t>MetroWest Foundation</a:t>
            </a:r>
            <a:endParaRPr lang="en-US" sz="1400" dirty="0">
              <a:ea typeface="Calibri"/>
              <a:cs typeface="Calibri"/>
            </a:endParaRPr>
          </a:p>
          <a:p>
            <a:pPr>
              <a:spcBef>
                <a:spcPts val="300"/>
              </a:spcBef>
              <a:buSzPct val="141000"/>
            </a:pPr>
            <a:r>
              <a:rPr lang="en-US" sz="1400" dirty="0">
                <a:ea typeface="Calibri"/>
                <a:cs typeface="Segoe UI"/>
              </a:rPr>
              <a:t>Meadows Mental Health Policy Institute (MMHPI)</a:t>
            </a:r>
            <a:endParaRPr lang="en-US" sz="1400" dirty="0">
              <a:ea typeface="Calibri"/>
              <a:cs typeface="Calibri"/>
            </a:endParaRPr>
          </a:p>
          <a:p>
            <a:pPr>
              <a:spcBef>
                <a:spcPts val="300"/>
              </a:spcBef>
              <a:buSzPct val="141000"/>
            </a:pPr>
            <a:r>
              <a:rPr lang="en-US" sz="1400" dirty="0">
                <a:ea typeface="Calibri"/>
                <a:cs typeface="Segoe UI"/>
              </a:rPr>
              <a:t>National Council for Mental Well-Being</a:t>
            </a:r>
            <a:endParaRPr lang="en-US" sz="1400" dirty="0">
              <a:ea typeface="Calibri"/>
              <a:cs typeface="Calibri"/>
            </a:endParaRPr>
          </a:p>
          <a:p>
            <a:pPr>
              <a:spcBef>
                <a:spcPts val="300"/>
              </a:spcBef>
              <a:buSzPct val="141000"/>
            </a:pPr>
            <a:r>
              <a:rPr lang="en-US" sz="1400" dirty="0">
                <a:ea typeface="Calibri"/>
                <a:cs typeface="Segoe UI"/>
              </a:rPr>
              <a:t>Network for Excellence in Health Innovation (NEHI)</a:t>
            </a:r>
          </a:p>
          <a:p>
            <a:pPr>
              <a:spcBef>
                <a:spcPts val="300"/>
              </a:spcBef>
              <a:buSzPct val="141000"/>
            </a:pPr>
            <a:r>
              <a:rPr lang="en-US" sz="1400" dirty="0">
                <a:ea typeface="Calibri"/>
                <a:cs typeface="Segoe UI"/>
              </a:rPr>
              <a:t>The Goodness Web</a:t>
            </a:r>
            <a:endParaRPr lang="en-US" sz="1400" dirty="0">
              <a:ea typeface="Calibri"/>
              <a:cs typeface="Calibri"/>
            </a:endParaRPr>
          </a:p>
          <a:p>
            <a:endParaRPr lang="en-US" dirty="0">
              <a:ea typeface="Calibri"/>
              <a:cs typeface="Calibri"/>
            </a:endParaRPr>
          </a:p>
        </p:txBody>
      </p:sp>
      <p:sp>
        <p:nvSpPr>
          <p:cNvPr id="5" name="Content Placeholder 4">
            <a:extLst>
              <a:ext uri="{FF2B5EF4-FFF2-40B4-BE49-F238E27FC236}">
                <a16:creationId xmlns:a16="http://schemas.microsoft.com/office/drawing/2014/main" id="{A525B7F8-901C-48E8-A39F-25DC419E785A}"/>
              </a:ext>
            </a:extLst>
          </p:cNvPr>
          <p:cNvSpPr>
            <a:spLocks noGrp="1"/>
          </p:cNvSpPr>
          <p:nvPr>
            <p:ph sz="half" idx="2"/>
          </p:nvPr>
        </p:nvSpPr>
        <p:spPr>
          <a:xfrm>
            <a:off x="3163783" y="1676400"/>
            <a:ext cx="2816437" cy="4848158"/>
          </a:xfrm>
        </p:spPr>
        <p:txBody>
          <a:bodyPr vert="horz" lIns="91440" tIns="45720" rIns="91440" bIns="45720" rtlCol="0" anchor="t">
            <a:normAutofit/>
          </a:bodyPr>
          <a:lstStyle/>
          <a:p>
            <a:pPr>
              <a:spcBef>
                <a:spcPts val="300"/>
              </a:spcBef>
              <a:buSzPct val="141000"/>
            </a:pPr>
            <a:r>
              <a:rPr lang="en-US" sz="1400" dirty="0">
                <a:ea typeface="Calibri"/>
                <a:cs typeface="Segoe UI"/>
              </a:rPr>
              <a:t>Blue Cross Blue Shield of MA (BCBSMA)</a:t>
            </a:r>
          </a:p>
          <a:p>
            <a:pPr>
              <a:spcBef>
                <a:spcPts val="300"/>
              </a:spcBef>
              <a:buSzPct val="141000"/>
            </a:pPr>
            <a:r>
              <a:rPr lang="en-US" sz="1400" dirty="0">
                <a:ea typeface="Calibri"/>
                <a:cs typeface="Segoe UI"/>
              </a:rPr>
              <a:t>BMC Health Plan</a:t>
            </a:r>
          </a:p>
          <a:p>
            <a:pPr>
              <a:spcBef>
                <a:spcPts val="300"/>
              </a:spcBef>
              <a:buSzPct val="141000"/>
            </a:pPr>
            <a:r>
              <a:rPr lang="en-US" sz="1400" dirty="0">
                <a:ea typeface="Calibri"/>
                <a:cs typeface="Segoe UI"/>
              </a:rPr>
              <a:t>CHA Health Plan </a:t>
            </a:r>
            <a:endParaRPr lang="en-US" sz="1400" dirty="0">
              <a:ea typeface="Calibri"/>
              <a:cs typeface="Calibri"/>
            </a:endParaRPr>
          </a:p>
          <a:p>
            <a:pPr>
              <a:spcBef>
                <a:spcPts val="300"/>
              </a:spcBef>
              <a:buSzPct val="141000"/>
            </a:pPr>
            <a:r>
              <a:rPr lang="en-US" sz="1400" dirty="0">
                <a:ea typeface="Calibri"/>
                <a:cs typeface="Segoe UI"/>
              </a:rPr>
              <a:t>Carelon Behavioral Health </a:t>
            </a:r>
          </a:p>
          <a:p>
            <a:pPr>
              <a:spcBef>
                <a:spcPts val="300"/>
              </a:spcBef>
              <a:buSzPct val="141000"/>
            </a:pPr>
            <a:r>
              <a:rPr lang="en-US" sz="1400" dirty="0">
                <a:ea typeface="Calibri"/>
                <a:cs typeface="Segoe UI"/>
              </a:rPr>
              <a:t>Centers for Medicare &amp; Medicaid Services (CMS)</a:t>
            </a:r>
            <a:endParaRPr lang="en-US" sz="1400" dirty="0">
              <a:ea typeface="Calibri"/>
              <a:cs typeface="Calibri"/>
            </a:endParaRPr>
          </a:p>
          <a:p>
            <a:pPr>
              <a:spcBef>
                <a:spcPts val="300"/>
              </a:spcBef>
              <a:buSzPct val="141000"/>
            </a:pPr>
            <a:r>
              <a:rPr lang="en-US" sz="1400" dirty="0">
                <a:ea typeface="Calibri"/>
                <a:cs typeface="Segoe UI"/>
              </a:rPr>
              <a:t>Community Care Cooperative (C3)</a:t>
            </a:r>
          </a:p>
          <a:p>
            <a:pPr>
              <a:spcBef>
                <a:spcPts val="300"/>
              </a:spcBef>
              <a:buSzPct val="141000"/>
            </a:pPr>
            <a:r>
              <a:rPr lang="en-US" sz="1400" dirty="0">
                <a:ea typeface="Calibri"/>
                <a:cs typeface="Calibri"/>
              </a:rPr>
              <a:t>Fallon Health</a:t>
            </a:r>
          </a:p>
          <a:p>
            <a:pPr>
              <a:spcBef>
                <a:spcPts val="300"/>
              </a:spcBef>
              <a:buSzPct val="141000"/>
            </a:pPr>
            <a:r>
              <a:rPr lang="en-US" sz="1400" dirty="0">
                <a:ea typeface="Calibri"/>
                <a:cs typeface="Segoe UI"/>
              </a:rPr>
              <a:t>Massachusetts Association of Health Plans (MAHP)</a:t>
            </a:r>
          </a:p>
          <a:p>
            <a:pPr>
              <a:spcBef>
                <a:spcPts val="300"/>
              </a:spcBef>
              <a:buSzPct val="141000"/>
            </a:pPr>
            <a:r>
              <a:rPr lang="en-US" sz="1400" dirty="0">
                <a:ea typeface="Calibri"/>
                <a:cs typeface="Calibri"/>
              </a:rPr>
              <a:t>Mass Behavioral Health Partnership (MBHP)</a:t>
            </a:r>
          </a:p>
          <a:p>
            <a:pPr>
              <a:spcBef>
                <a:spcPts val="300"/>
              </a:spcBef>
              <a:buSzPct val="141000"/>
            </a:pPr>
            <a:r>
              <a:rPr lang="en-US" sz="1400" dirty="0">
                <a:ea typeface="Calibri"/>
                <a:cs typeface="Segoe UI"/>
              </a:rPr>
              <a:t>Mass General Brigham (MGB) Health Plan</a:t>
            </a:r>
            <a:endParaRPr lang="en-US" sz="1400" dirty="0">
              <a:ea typeface="Calibri"/>
              <a:cs typeface="Calibri"/>
            </a:endParaRPr>
          </a:p>
          <a:p>
            <a:pPr>
              <a:spcBef>
                <a:spcPts val="300"/>
              </a:spcBef>
              <a:buSzPct val="141000"/>
            </a:pPr>
            <a:r>
              <a:rPr lang="en-US" sz="1400" dirty="0">
                <a:ea typeface="Calibri"/>
                <a:cs typeface="Segoe UI"/>
              </a:rPr>
              <a:t>MassHealth</a:t>
            </a:r>
            <a:endParaRPr lang="en-US" sz="1400" dirty="0">
              <a:ea typeface="Calibri"/>
              <a:cs typeface="Calibri"/>
            </a:endParaRPr>
          </a:p>
          <a:p>
            <a:pPr>
              <a:spcBef>
                <a:spcPts val="300"/>
              </a:spcBef>
              <a:buSzPct val="141000"/>
            </a:pPr>
            <a:r>
              <a:rPr lang="en-US" sz="1400" dirty="0">
                <a:ea typeface="Calibri"/>
                <a:cs typeface="Segoe UI"/>
              </a:rPr>
              <a:t>Optum</a:t>
            </a:r>
            <a:endParaRPr lang="en-US" sz="1400" dirty="0"/>
          </a:p>
          <a:p>
            <a:pPr marL="50800" indent="0">
              <a:buNone/>
            </a:pPr>
            <a:endParaRPr lang="en-US" dirty="0">
              <a:ea typeface="Calibri"/>
              <a:cs typeface="Calibri"/>
            </a:endParaRPr>
          </a:p>
        </p:txBody>
      </p:sp>
      <p:sp>
        <p:nvSpPr>
          <p:cNvPr id="3" name="Content Placeholder 3">
            <a:extLst>
              <a:ext uri="{FF2B5EF4-FFF2-40B4-BE49-F238E27FC236}">
                <a16:creationId xmlns:a16="http://schemas.microsoft.com/office/drawing/2014/main" id="{E6B2DA92-6B79-3119-2894-A4B865C51FB4}"/>
              </a:ext>
            </a:extLst>
          </p:cNvPr>
          <p:cNvSpPr txBox="1">
            <a:spLocks/>
          </p:cNvSpPr>
          <p:nvPr/>
        </p:nvSpPr>
        <p:spPr>
          <a:xfrm>
            <a:off x="6113964" y="1702160"/>
            <a:ext cx="2950183" cy="478335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300"/>
              </a:spcBef>
              <a:buClr>
                <a:srgbClr val="C00000"/>
              </a:buClr>
              <a:buSzPct val="141000"/>
            </a:pPr>
            <a:r>
              <a:rPr lang="en-US" sz="1400" dirty="0">
                <a:ea typeface="Calibri"/>
                <a:cs typeface="Segoe UI"/>
              </a:rPr>
              <a:t>Baystate Health</a:t>
            </a:r>
          </a:p>
          <a:p>
            <a:pPr>
              <a:spcBef>
                <a:spcPts val="300"/>
              </a:spcBef>
              <a:buClr>
                <a:srgbClr val="C00000"/>
              </a:buClr>
              <a:buSzPct val="141000"/>
            </a:pPr>
            <a:r>
              <a:rPr lang="en-US" sz="1400" dirty="0">
                <a:ea typeface="Calibri"/>
                <a:cs typeface="Segoe UI"/>
              </a:rPr>
              <a:t>Beth Israel Lahey Health</a:t>
            </a:r>
          </a:p>
          <a:p>
            <a:pPr>
              <a:spcBef>
                <a:spcPts val="300"/>
              </a:spcBef>
              <a:buClr>
                <a:srgbClr val="C00000"/>
              </a:buClr>
              <a:buSzPct val="141000"/>
            </a:pPr>
            <a:r>
              <a:rPr lang="en-US" sz="1400" dirty="0">
                <a:ea typeface="Calibri"/>
                <a:cs typeface="Segoe UI"/>
              </a:rPr>
              <a:t>Boston Children’s Hospital</a:t>
            </a:r>
          </a:p>
          <a:p>
            <a:pPr>
              <a:spcBef>
                <a:spcPts val="300"/>
              </a:spcBef>
              <a:buClr>
                <a:srgbClr val="C00000"/>
              </a:buClr>
              <a:buSzPct val="141000"/>
            </a:pPr>
            <a:r>
              <a:rPr lang="en-US" sz="1400" dirty="0">
                <a:ea typeface="Calibri"/>
                <a:cs typeface="Segoe UI"/>
              </a:rPr>
              <a:t>Boston Medical Center</a:t>
            </a:r>
          </a:p>
          <a:p>
            <a:pPr>
              <a:spcBef>
                <a:spcPts val="300"/>
              </a:spcBef>
              <a:buClr>
                <a:srgbClr val="C00000"/>
              </a:buClr>
              <a:buSzPct val="141000"/>
            </a:pPr>
            <a:r>
              <a:rPr lang="en-US" sz="1400" dirty="0">
                <a:ea typeface="Calibri"/>
                <a:cs typeface="Segoe UI"/>
              </a:rPr>
              <a:t>Cambridge Health Alliance</a:t>
            </a:r>
          </a:p>
          <a:p>
            <a:pPr>
              <a:spcBef>
                <a:spcPts val="300"/>
              </a:spcBef>
              <a:buClr>
                <a:srgbClr val="C00000"/>
              </a:buClr>
              <a:buSzPct val="141000"/>
            </a:pPr>
            <a:r>
              <a:rPr lang="en-US" sz="1400" dirty="0">
                <a:ea typeface="Calibri"/>
                <a:cs typeface="Segoe UI"/>
              </a:rPr>
              <a:t>Children’s Hospital Boston</a:t>
            </a:r>
          </a:p>
          <a:p>
            <a:pPr>
              <a:spcBef>
                <a:spcPts val="300"/>
              </a:spcBef>
              <a:buClr>
                <a:srgbClr val="C00000"/>
              </a:buClr>
              <a:buSzPct val="141000"/>
            </a:pPr>
            <a:r>
              <a:rPr lang="en-US" sz="1400" dirty="0">
                <a:ea typeface="Calibri"/>
                <a:cs typeface="Segoe UI"/>
              </a:rPr>
              <a:t>Family Practice Group of Arlington, MA</a:t>
            </a:r>
          </a:p>
          <a:p>
            <a:pPr>
              <a:spcBef>
                <a:spcPts val="300"/>
              </a:spcBef>
              <a:buClr>
                <a:srgbClr val="C00000"/>
              </a:buClr>
              <a:buSzPct val="141000"/>
            </a:pPr>
            <a:r>
              <a:rPr lang="en-US" sz="1400" dirty="0">
                <a:ea typeface="Calibri"/>
                <a:cs typeface="Segoe UI"/>
              </a:rPr>
              <a:t>Massachusetts Behavioral Health Partnership (MBHP), a Carelon Behavioral Health Company</a:t>
            </a:r>
          </a:p>
          <a:p>
            <a:pPr>
              <a:spcBef>
                <a:spcPts val="300"/>
              </a:spcBef>
              <a:buClr>
                <a:srgbClr val="C00000"/>
              </a:buClr>
              <a:buSzPct val="141000"/>
            </a:pPr>
            <a:r>
              <a:rPr lang="en-US" sz="1400" dirty="0">
                <a:ea typeface="Calibri"/>
                <a:cs typeface="Segoe UI"/>
              </a:rPr>
              <a:t>Massachusetts Child Psychiatry Access Program Massachusetts League of Community Health Centers</a:t>
            </a:r>
          </a:p>
          <a:p>
            <a:pPr>
              <a:spcBef>
                <a:spcPts val="300"/>
              </a:spcBef>
              <a:buClr>
                <a:srgbClr val="C00000"/>
              </a:buClr>
              <a:buSzPct val="141000"/>
            </a:pPr>
            <a:r>
              <a:rPr lang="en-US" sz="1400" dirty="0">
                <a:ea typeface="Calibri"/>
                <a:cs typeface="Segoe UI"/>
              </a:rPr>
              <a:t>Mass General Brigham (MGB)</a:t>
            </a:r>
          </a:p>
          <a:p>
            <a:pPr>
              <a:spcBef>
                <a:spcPts val="300"/>
              </a:spcBef>
              <a:buClr>
                <a:srgbClr val="C00000"/>
              </a:buClr>
              <a:buSzPct val="141000"/>
            </a:pPr>
            <a:r>
              <a:rPr lang="en-US" sz="1400" dirty="0">
                <a:ea typeface="Calibri"/>
                <a:cs typeface="Segoe UI"/>
              </a:rPr>
              <a:t>Tufts Medicine</a:t>
            </a:r>
          </a:p>
          <a:p>
            <a:endParaRPr lang="en-US" sz="1800" dirty="0"/>
          </a:p>
        </p:txBody>
      </p:sp>
      <p:sp>
        <p:nvSpPr>
          <p:cNvPr id="7" name="TextBox 6">
            <a:extLst>
              <a:ext uri="{FF2B5EF4-FFF2-40B4-BE49-F238E27FC236}">
                <a16:creationId xmlns:a16="http://schemas.microsoft.com/office/drawing/2014/main" id="{B4CD1DD4-CB0E-93EC-9892-69959710FB6F}"/>
              </a:ext>
            </a:extLst>
          </p:cNvPr>
          <p:cNvSpPr txBox="1"/>
          <p:nvPr/>
        </p:nvSpPr>
        <p:spPr>
          <a:xfrm>
            <a:off x="3163782" y="1257776"/>
            <a:ext cx="2950183" cy="369332"/>
          </a:xfrm>
          <a:prstGeom prst="rect">
            <a:avLst/>
          </a:prstGeom>
          <a:solidFill>
            <a:schemeClr val="accent4">
              <a:lumMod val="40000"/>
              <a:lumOff val="60000"/>
            </a:schemeClr>
          </a:solidFill>
        </p:spPr>
        <p:txBody>
          <a:bodyPr wrap="square" rtlCol="0">
            <a:spAutoFit/>
          </a:bodyPr>
          <a:lstStyle/>
          <a:p>
            <a:pPr marL="0" indent="0" algn="ctr">
              <a:buNone/>
            </a:pPr>
            <a:r>
              <a:rPr lang="en-US" sz="1800" b="1" dirty="0">
                <a:ea typeface="Calibri"/>
                <a:cs typeface="Calibri"/>
              </a:rPr>
              <a:t>Payer Organizations </a:t>
            </a:r>
          </a:p>
        </p:txBody>
      </p:sp>
      <p:sp>
        <p:nvSpPr>
          <p:cNvPr id="8" name="TextBox 7">
            <a:extLst>
              <a:ext uri="{FF2B5EF4-FFF2-40B4-BE49-F238E27FC236}">
                <a16:creationId xmlns:a16="http://schemas.microsoft.com/office/drawing/2014/main" id="{33114431-F5C4-A3A5-3510-968BFFFB489D}"/>
              </a:ext>
            </a:extLst>
          </p:cNvPr>
          <p:cNvSpPr txBox="1"/>
          <p:nvPr/>
        </p:nvSpPr>
        <p:spPr>
          <a:xfrm>
            <a:off x="3461460" y="1234244"/>
            <a:ext cx="2652506" cy="36933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D7F8FE5-F53A-B2FD-A8A3-EC66D96BFBE3}"/>
              </a:ext>
            </a:extLst>
          </p:cNvPr>
          <p:cNvSpPr txBox="1"/>
          <p:nvPr/>
        </p:nvSpPr>
        <p:spPr>
          <a:xfrm>
            <a:off x="1" y="1283536"/>
            <a:ext cx="3163780" cy="369332"/>
          </a:xfrm>
          <a:prstGeom prst="rect">
            <a:avLst/>
          </a:prstGeom>
          <a:solidFill>
            <a:schemeClr val="accent3">
              <a:lumMod val="20000"/>
              <a:lumOff val="80000"/>
            </a:schemeClr>
          </a:solidFill>
        </p:spPr>
        <p:txBody>
          <a:bodyPr wrap="square" rtlCol="0">
            <a:spAutoFit/>
          </a:bodyPr>
          <a:lstStyle/>
          <a:p>
            <a:pPr marL="0" indent="0" algn="ctr">
              <a:buNone/>
            </a:pPr>
            <a:r>
              <a:rPr lang="en-US" sz="1800" b="1" dirty="0">
                <a:ea typeface="Calibri"/>
                <a:cs typeface="Calibri"/>
              </a:rPr>
              <a:t>Thought &amp; Policy Leaders</a:t>
            </a:r>
          </a:p>
        </p:txBody>
      </p:sp>
      <p:sp>
        <p:nvSpPr>
          <p:cNvPr id="12" name="TextBox 11">
            <a:extLst>
              <a:ext uri="{FF2B5EF4-FFF2-40B4-BE49-F238E27FC236}">
                <a16:creationId xmlns:a16="http://schemas.microsoft.com/office/drawing/2014/main" id="{44C8A123-6810-B819-6EC8-C0271A3EB99F}"/>
              </a:ext>
            </a:extLst>
          </p:cNvPr>
          <p:cNvSpPr txBox="1"/>
          <p:nvPr/>
        </p:nvSpPr>
        <p:spPr>
          <a:xfrm>
            <a:off x="6113966" y="1247156"/>
            <a:ext cx="3030034" cy="369332"/>
          </a:xfrm>
          <a:prstGeom prst="rect">
            <a:avLst/>
          </a:prstGeom>
          <a:solidFill>
            <a:schemeClr val="accent6">
              <a:lumMod val="60000"/>
              <a:lumOff val="40000"/>
            </a:schemeClr>
          </a:solidFill>
        </p:spPr>
        <p:txBody>
          <a:bodyPr wrap="square" rtlCol="0">
            <a:spAutoFit/>
          </a:bodyPr>
          <a:lstStyle/>
          <a:p>
            <a:pPr marL="0" indent="0" algn="ctr">
              <a:buNone/>
            </a:pPr>
            <a:r>
              <a:rPr lang="en-US" sz="1800" b="1" dirty="0">
                <a:ea typeface="Calibri"/>
                <a:cs typeface="Calibri"/>
              </a:rPr>
              <a:t>Health Care Providers</a:t>
            </a:r>
          </a:p>
        </p:txBody>
      </p:sp>
    </p:spTree>
    <p:extLst>
      <p:ext uri="{BB962C8B-B14F-4D97-AF65-F5344CB8AC3E}">
        <p14:creationId xmlns:p14="http://schemas.microsoft.com/office/powerpoint/2010/main" val="305869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8"/>
          <p:cNvSpPr txBox="1">
            <a:spLocks noGrp="1"/>
          </p:cNvSpPr>
          <p:nvPr>
            <p:ph type="body" idx="1"/>
          </p:nvPr>
        </p:nvSpPr>
        <p:spPr>
          <a:xfrm>
            <a:off x="192000" y="1393762"/>
            <a:ext cx="87600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dirty="0">
                <a:solidFill>
                  <a:srgbClr val="002060"/>
                </a:solidFill>
              </a:rPr>
              <a:t>Payers, providers, and thought or policy leaders agreed on several points that would help overcome challenges to advance adoption of Collaborative Care</a:t>
            </a:r>
            <a:r>
              <a:rPr lang="en-US" dirty="0">
                <a:solidFill>
                  <a:srgbClr val="002060"/>
                </a:solidFill>
              </a:rPr>
              <a:t>:</a:t>
            </a:r>
            <a:endParaRPr dirty="0">
              <a:solidFill>
                <a:srgbClr val="002060"/>
              </a:solidFill>
            </a:endParaRPr>
          </a:p>
          <a:p>
            <a:pPr marL="342900" lvl="0" indent="-342900" algn="l" rtl="0">
              <a:lnSpc>
                <a:spcPct val="100000"/>
              </a:lnSpc>
              <a:spcBef>
                <a:spcPts val="1000"/>
              </a:spcBef>
              <a:spcAft>
                <a:spcPts val="0"/>
              </a:spcAft>
              <a:buClr>
                <a:srgbClr val="ED4029"/>
              </a:buClr>
              <a:buSzPts val="1800"/>
              <a:buAutoNum type="arabicPeriod"/>
            </a:pPr>
            <a:r>
              <a:rPr lang="en-US" b="1" dirty="0">
                <a:solidFill>
                  <a:srgbClr val="002060"/>
                </a:solidFill>
              </a:rPr>
              <a:t>Financial Support: </a:t>
            </a:r>
            <a:r>
              <a:rPr lang="en-US" dirty="0">
                <a:solidFill>
                  <a:srgbClr val="002060"/>
                </a:solidFill>
              </a:rPr>
              <a:t>Startup funds to cover initial costs and ensure practices do not lose money during ramp-up implementation.</a:t>
            </a:r>
            <a:endParaRPr dirty="0">
              <a:solidFill>
                <a:srgbClr val="002060"/>
              </a:solidFill>
            </a:endParaRPr>
          </a:p>
          <a:p>
            <a:pPr marL="342900" lvl="0" indent="-342900" algn="l" rtl="0">
              <a:lnSpc>
                <a:spcPct val="100000"/>
              </a:lnSpc>
              <a:spcBef>
                <a:spcPts val="1000"/>
              </a:spcBef>
              <a:spcAft>
                <a:spcPts val="0"/>
              </a:spcAft>
              <a:buClr>
                <a:srgbClr val="ED4029"/>
              </a:buClr>
              <a:buSzPts val="1800"/>
              <a:buAutoNum type="arabicPeriod"/>
            </a:pPr>
            <a:r>
              <a:rPr lang="en-US" b="1" dirty="0">
                <a:solidFill>
                  <a:srgbClr val="002060"/>
                </a:solidFill>
              </a:rPr>
              <a:t>Education and Training: </a:t>
            </a:r>
            <a:r>
              <a:rPr lang="en-US" dirty="0">
                <a:solidFill>
                  <a:srgbClr val="002060"/>
                </a:solidFill>
              </a:rPr>
              <a:t>Increasing awareness about CoCM’s value and benefits with focus on prevention and early intervention, diagnosis, and treatment.</a:t>
            </a:r>
            <a:endParaRPr dirty="0">
              <a:solidFill>
                <a:srgbClr val="002060"/>
              </a:solidFill>
            </a:endParaRPr>
          </a:p>
          <a:p>
            <a:pPr marL="342900" lvl="0" indent="-342900" algn="l" rtl="0">
              <a:lnSpc>
                <a:spcPct val="100000"/>
              </a:lnSpc>
              <a:spcBef>
                <a:spcPts val="1000"/>
              </a:spcBef>
              <a:spcAft>
                <a:spcPts val="0"/>
              </a:spcAft>
              <a:buClr>
                <a:srgbClr val="ED4029"/>
              </a:buClr>
              <a:buSzPts val="1800"/>
              <a:buAutoNum type="arabicPeriod"/>
            </a:pPr>
            <a:r>
              <a:rPr lang="en-US" b="1" dirty="0">
                <a:solidFill>
                  <a:srgbClr val="002060"/>
                </a:solidFill>
              </a:rPr>
              <a:t>Champions within Practices: </a:t>
            </a:r>
            <a:r>
              <a:rPr lang="en-US" dirty="0">
                <a:solidFill>
                  <a:srgbClr val="002060"/>
                </a:solidFill>
              </a:rPr>
              <a:t>Both a business champion and a primary care clinical champion are essential for initiating and sustaining CoCM.</a:t>
            </a:r>
            <a:endParaRPr dirty="0">
              <a:solidFill>
                <a:srgbClr val="002060"/>
              </a:solidFill>
            </a:endParaRPr>
          </a:p>
          <a:p>
            <a:pPr marL="342900" lvl="0" indent="-342900" algn="l" rtl="0">
              <a:lnSpc>
                <a:spcPct val="100000"/>
              </a:lnSpc>
              <a:spcBef>
                <a:spcPts val="1000"/>
              </a:spcBef>
              <a:spcAft>
                <a:spcPts val="0"/>
              </a:spcAft>
              <a:buClr>
                <a:srgbClr val="ED4029"/>
              </a:buClr>
              <a:buSzPts val="1800"/>
              <a:buAutoNum type="arabicPeriod"/>
            </a:pPr>
            <a:r>
              <a:rPr lang="en-US" b="1" dirty="0">
                <a:solidFill>
                  <a:srgbClr val="002060"/>
                </a:solidFill>
              </a:rPr>
              <a:t>Simplification of the CoCM Model: </a:t>
            </a:r>
            <a:r>
              <a:rPr lang="en-US" dirty="0">
                <a:solidFill>
                  <a:srgbClr val="002060"/>
                </a:solidFill>
              </a:rPr>
              <a:t>Avoiding over-complication in roles, billing, and credentialing processes. Better understanding of how much flexibility is allowable while still maintaining fidelity to core components of CoCM.</a:t>
            </a:r>
            <a:endParaRPr dirty="0">
              <a:solidFill>
                <a:srgbClr val="002060"/>
              </a:solidFill>
            </a:endParaRPr>
          </a:p>
          <a:p>
            <a:pPr marL="342900" lvl="0" indent="-342900" algn="l" rtl="0">
              <a:lnSpc>
                <a:spcPct val="100000"/>
              </a:lnSpc>
              <a:spcBef>
                <a:spcPts val="1000"/>
              </a:spcBef>
              <a:spcAft>
                <a:spcPts val="1000"/>
              </a:spcAft>
              <a:buClr>
                <a:srgbClr val="ED4029"/>
              </a:buClr>
              <a:buSzPts val="1800"/>
              <a:buAutoNum type="arabicPeriod"/>
            </a:pPr>
            <a:r>
              <a:rPr lang="en-US" b="1" dirty="0">
                <a:solidFill>
                  <a:srgbClr val="002060"/>
                </a:solidFill>
              </a:rPr>
              <a:t>Integration with EHR Systems: </a:t>
            </a:r>
            <a:r>
              <a:rPr lang="en-US" dirty="0">
                <a:solidFill>
                  <a:srgbClr val="002060"/>
                </a:solidFill>
              </a:rPr>
              <a:t>Developing infrastructure to integrate CoCM platforms with existing electronic health records.</a:t>
            </a:r>
            <a:endParaRPr dirty="0">
              <a:solidFill>
                <a:srgbClr val="002060"/>
              </a:solidFill>
            </a:endParaRPr>
          </a:p>
        </p:txBody>
      </p:sp>
      <p:sp>
        <p:nvSpPr>
          <p:cNvPr id="421" name="Google Shape;421;p38"/>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MA Consensus on CoCM Opportunities</a:t>
            </a:r>
            <a:endParaRPr dirty="0"/>
          </a:p>
        </p:txBody>
      </p:sp>
      <p:sp>
        <p:nvSpPr>
          <p:cNvPr id="422" name="Google Shape;422;p38"/>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31</a:t>
            </a:fld>
            <a:endParaRPr dirty="0"/>
          </a:p>
        </p:txBody>
      </p:sp>
      <p:sp>
        <p:nvSpPr>
          <p:cNvPr id="423" name="Google Shape;423;p38"/>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body" idx="4294967295"/>
          </p:nvPr>
        </p:nvSpPr>
        <p:spPr>
          <a:xfrm>
            <a:off x="192000" y="1393750"/>
            <a:ext cx="8760000" cy="45720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ED4029"/>
              </a:buClr>
              <a:buSzPts val="1800"/>
              <a:buAutoNum type="arabicPeriod" startAt="6"/>
            </a:pPr>
            <a:r>
              <a:rPr lang="en-US" b="1" dirty="0">
                <a:solidFill>
                  <a:srgbClr val="002060"/>
                </a:solidFill>
              </a:rPr>
              <a:t>Removal of Cost-Sharing</a:t>
            </a:r>
            <a:r>
              <a:rPr lang="en-US" dirty="0">
                <a:solidFill>
                  <a:srgbClr val="002060"/>
                </a:solidFill>
              </a:rPr>
              <a:t>: Encouraging broader adoption by eliminating patient cost-sharing for CoCM services.</a:t>
            </a:r>
            <a:endParaRPr dirty="0">
              <a:solidFill>
                <a:srgbClr val="002060"/>
              </a:solidFill>
            </a:endParaRPr>
          </a:p>
          <a:p>
            <a:pPr marL="342900" marR="0" lvl="0" indent="-342900" algn="l" rtl="0">
              <a:lnSpc>
                <a:spcPct val="100000"/>
              </a:lnSpc>
              <a:spcBef>
                <a:spcPts val="1000"/>
              </a:spcBef>
              <a:spcAft>
                <a:spcPts val="0"/>
              </a:spcAft>
              <a:buClr>
                <a:srgbClr val="ED4029"/>
              </a:buClr>
              <a:buSzPts val="1800"/>
              <a:buAutoNum type="arabicPeriod" startAt="6"/>
            </a:pPr>
            <a:r>
              <a:rPr lang="en-US" b="1" dirty="0">
                <a:solidFill>
                  <a:srgbClr val="002060"/>
                </a:solidFill>
              </a:rPr>
              <a:t>Value of Peer Testimonials</a:t>
            </a:r>
            <a:r>
              <a:rPr lang="en-US" dirty="0">
                <a:solidFill>
                  <a:srgbClr val="002060"/>
                </a:solidFill>
              </a:rPr>
              <a:t>: Sharing success stories from peer-providers who have successfully implemented CoCM.</a:t>
            </a:r>
            <a:endParaRPr dirty="0">
              <a:solidFill>
                <a:srgbClr val="002060"/>
              </a:solidFill>
            </a:endParaRPr>
          </a:p>
          <a:p>
            <a:pPr marL="342900" marR="0" lvl="0" indent="-342900" algn="l" rtl="0">
              <a:lnSpc>
                <a:spcPct val="100000"/>
              </a:lnSpc>
              <a:spcBef>
                <a:spcPts val="1000"/>
              </a:spcBef>
              <a:spcAft>
                <a:spcPts val="0"/>
              </a:spcAft>
              <a:buClr>
                <a:srgbClr val="ED4029"/>
              </a:buClr>
              <a:buSzPts val="1800"/>
              <a:buAutoNum type="arabicPeriod" startAt="6"/>
            </a:pPr>
            <a:r>
              <a:rPr lang="en-US" b="1" dirty="0">
                <a:solidFill>
                  <a:srgbClr val="002060"/>
                </a:solidFill>
              </a:rPr>
              <a:t>Technical and Financial Assistance</a:t>
            </a:r>
            <a:r>
              <a:rPr lang="en-US" dirty="0">
                <a:solidFill>
                  <a:srgbClr val="002060"/>
                </a:solidFill>
              </a:rPr>
              <a:t>: Providing TA and financial support to practices to underwrite CoCM implementation including billing, registry, training for practice transformation, recruitment of BH care manager and psychiatric consultation.</a:t>
            </a:r>
            <a:endParaRPr dirty="0">
              <a:solidFill>
                <a:srgbClr val="002060"/>
              </a:solidFill>
            </a:endParaRPr>
          </a:p>
          <a:p>
            <a:pPr marL="342900" marR="0" lvl="0" indent="-342900" algn="l" rtl="0">
              <a:lnSpc>
                <a:spcPct val="100000"/>
              </a:lnSpc>
              <a:spcBef>
                <a:spcPts val="1000"/>
              </a:spcBef>
              <a:spcAft>
                <a:spcPts val="0"/>
              </a:spcAft>
              <a:buClr>
                <a:srgbClr val="ED4029"/>
              </a:buClr>
              <a:buSzPts val="1800"/>
              <a:buAutoNum type="arabicPeriod" startAt="6"/>
            </a:pPr>
            <a:r>
              <a:rPr lang="en-US" b="1" dirty="0">
                <a:solidFill>
                  <a:srgbClr val="002060"/>
                </a:solidFill>
              </a:rPr>
              <a:t>Workforce Development</a:t>
            </a:r>
            <a:r>
              <a:rPr lang="en-US" dirty="0">
                <a:solidFill>
                  <a:srgbClr val="002060"/>
                </a:solidFill>
              </a:rPr>
              <a:t>: Addressing the shortage of qualified behavioral health professionals. Clarify role of CoCM care manager. Increase access to psychiatrists.</a:t>
            </a:r>
            <a:endParaRPr dirty="0">
              <a:solidFill>
                <a:srgbClr val="002060"/>
              </a:solidFill>
            </a:endParaRPr>
          </a:p>
          <a:p>
            <a:pPr marL="342900" marR="0" lvl="0" indent="-342900" algn="l" rtl="0">
              <a:lnSpc>
                <a:spcPct val="100000"/>
              </a:lnSpc>
              <a:spcBef>
                <a:spcPts val="1000"/>
              </a:spcBef>
              <a:spcAft>
                <a:spcPts val="1000"/>
              </a:spcAft>
              <a:buClr>
                <a:srgbClr val="ED4029"/>
              </a:buClr>
              <a:buSzPts val="1800"/>
              <a:buAutoNum type="arabicPeriod" startAt="6"/>
            </a:pPr>
            <a:r>
              <a:rPr lang="en-US" b="1" dirty="0">
                <a:solidFill>
                  <a:srgbClr val="002060"/>
                </a:solidFill>
              </a:rPr>
              <a:t>State Government, Legislative, or Regulatory Support</a:t>
            </a:r>
            <a:r>
              <a:rPr lang="en-US" dirty="0">
                <a:solidFill>
                  <a:srgbClr val="002060"/>
                </a:solidFill>
              </a:rPr>
              <a:t>: Facilitating adoption through public endorsement of the CoCM model, supportive policies, payments,  and regulations to incentivize CoCM adoption more widely. </a:t>
            </a:r>
            <a:endParaRPr dirty="0">
              <a:solidFill>
                <a:srgbClr val="002060"/>
              </a:solidFill>
            </a:endParaRPr>
          </a:p>
        </p:txBody>
      </p:sp>
      <p:sp>
        <p:nvSpPr>
          <p:cNvPr id="429" name="Google Shape;429;p39"/>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MA Consensus on CoCM Opportunities (continued)</a:t>
            </a:r>
            <a:endParaRPr dirty="0"/>
          </a:p>
        </p:txBody>
      </p:sp>
      <p:sp>
        <p:nvSpPr>
          <p:cNvPr id="430" name="Google Shape;430;p39"/>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32</a:t>
            </a:fld>
            <a:endParaRPr dirty="0"/>
          </a:p>
        </p:txBody>
      </p:sp>
      <p:sp>
        <p:nvSpPr>
          <p:cNvPr id="431" name="Google Shape;431;p39"/>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Massachusetts Population</a:t>
            </a:r>
            <a:endParaRPr dirty="0"/>
          </a:p>
        </p:txBody>
      </p:sp>
      <p:sp>
        <p:nvSpPr>
          <p:cNvPr id="437" name="Google Shape;437;p41"/>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33</a:t>
            </a:fld>
            <a:endParaRPr dirty="0"/>
          </a:p>
        </p:txBody>
      </p:sp>
      <p:sp>
        <p:nvSpPr>
          <p:cNvPr id="438" name="Google Shape;438;p41"/>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pic>
        <p:nvPicPr>
          <p:cNvPr id="439" name="Google Shape;439;p41" title="Graph.png"/>
          <p:cNvPicPr preferRelativeResize="0"/>
          <p:nvPr/>
        </p:nvPicPr>
        <p:blipFill rotWithShape="1">
          <a:blip r:embed="rId3">
            <a:alphaModFix/>
          </a:blip>
          <a:srcRect t="4780"/>
          <a:stretch/>
        </p:blipFill>
        <p:spPr>
          <a:xfrm>
            <a:off x="1660350" y="1247175"/>
            <a:ext cx="5823275" cy="4526279"/>
          </a:xfrm>
          <a:prstGeom prst="rect">
            <a:avLst/>
          </a:prstGeom>
          <a:noFill/>
          <a:ln>
            <a:noFill/>
          </a:ln>
        </p:spPr>
      </p:pic>
      <p:sp>
        <p:nvSpPr>
          <p:cNvPr id="440" name="Google Shape;440;p41"/>
          <p:cNvSpPr txBox="1"/>
          <p:nvPr/>
        </p:nvSpPr>
        <p:spPr>
          <a:xfrm>
            <a:off x="310950" y="5596128"/>
            <a:ext cx="8522100" cy="347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rPr>
              <a:t>: Concert Health</a:t>
            </a:r>
            <a:endParaRPr sz="1000" dirty="0">
              <a:solidFill>
                <a:srgbClr val="002060"/>
              </a:solidFill>
              <a:latin typeface="Arial"/>
              <a:ea typeface="Arial"/>
              <a:cs typeface="Arial"/>
              <a:sym typeface="Arial"/>
            </a:endParaRPr>
          </a:p>
        </p:txBody>
      </p:sp>
      <p:sp>
        <p:nvSpPr>
          <p:cNvPr id="441" name="Google Shape;441;p41"/>
          <p:cNvSpPr txBox="1"/>
          <p:nvPr/>
        </p:nvSpPr>
        <p:spPr>
          <a:xfrm rot="-5400000">
            <a:off x="-2128050" y="3379518"/>
            <a:ext cx="7315200" cy="2616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1100" dirty="0">
                <a:solidFill>
                  <a:schemeClr val="dk1"/>
                </a:solidFill>
              </a:rPr>
              <a:t>By Age Group</a:t>
            </a:r>
            <a:endParaRPr sz="1100" dirty="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g35b8ce1ed18_0_199" title="Graph (1).png"/>
          <p:cNvPicPr preferRelativeResize="0"/>
          <p:nvPr/>
        </p:nvPicPr>
        <p:blipFill rotWithShape="1">
          <a:blip r:embed="rId3">
            <a:alphaModFix/>
          </a:blip>
          <a:srcRect t="2390" b="2390"/>
          <a:stretch/>
        </p:blipFill>
        <p:spPr>
          <a:xfrm>
            <a:off x="1660363" y="1247188"/>
            <a:ext cx="5823275" cy="4526276"/>
          </a:xfrm>
          <a:prstGeom prst="rect">
            <a:avLst/>
          </a:prstGeom>
          <a:noFill/>
          <a:ln>
            <a:noFill/>
          </a:ln>
        </p:spPr>
      </p:pic>
      <p:sp>
        <p:nvSpPr>
          <p:cNvPr id="447" name="Google Shape;447;g35b8ce1ed18_0_199"/>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Massachusetts Population</a:t>
            </a:r>
            <a:endParaRPr dirty="0"/>
          </a:p>
        </p:txBody>
      </p:sp>
      <p:sp>
        <p:nvSpPr>
          <p:cNvPr id="448" name="Google Shape;448;g35b8ce1ed18_0_199"/>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34</a:t>
            </a:fld>
            <a:endParaRPr dirty="0"/>
          </a:p>
        </p:txBody>
      </p:sp>
      <p:sp>
        <p:nvSpPr>
          <p:cNvPr id="449" name="Google Shape;449;g35b8ce1ed18_0_199"/>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450" name="Google Shape;450;g35b8ce1ed18_0_199"/>
          <p:cNvSpPr txBox="1"/>
          <p:nvPr/>
        </p:nvSpPr>
        <p:spPr>
          <a:xfrm>
            <a:off x="310950" y="5596128"/>
            <a:ext cx="8522100" cy="347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rPr>
              <a:t>: Concert Health</a:t>
            </a:r>
            <a:endParaRPr sz="1000" dirty="0">
              <a:solidFill>
                <a:srgbClr val="002060"/>
              </a:solidFill>
              <a:latin typeface="Arial"/>
              <a:ea typeface="Arial"/>
              <a:cs typeface="Arial"/>
              <a:sym typeface="Arial"/>
            </a:endParaRPr>
          </a:p>
        </p:txBody>
      </p:sp>
      <p:sp>
        <p:nvSpPr>
          <p:cNvPr id="451" name="Google Shape;451;g35b8ce1ed18_0_199"/>
          <p:cNvSpPr txBox="1"/>
          <p:nvPr/>
        </p:nvSpPr>
        <p:spPr>
          <a:xfrm rot="-5400000">
            <a:off x="-2128050" y="3379518"/>
            <a:ext cx="7315200" cy="2616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1100" dirty="0">
                <a:solidFill>
                  <a:schemeClr val="dk1"/>
                </a:solidFill>
              </a:rPr>
              <a:t>By Insurance Type</a:t>
            </a:r>
            <a:endParaRPr sz="1100"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35b8ce1ed18_0_209" descr="The Goodness Web Foundation Names Inaugural Grant Recipients ..."/>
          <p:cNvPicPr preferRelativeResize="0"/>
          <p:nvPr/>
        </p:nvPicPr>
        <p:blipFill rotWithShape="1">
          <a:blip r:embed="rId3">
            <a:alphaModFix/>
          </a:blip>
          <a:srcRect/>
          <a:stretch/>
        </p:blipFill>
        <p:spPr>
          <a:xfrm>
            <a:off x="5935930" y="4010534"/>
            <a:ext cx="2744889" cy="451194"/>
          </a:xfrm>
          <a:prstGeom prst="rect">
            <a:avLst/>
          </a:prstGeom>
          <a:noFill/>
          <a:ln>
            <a:noFill/>
          </a:ln>
        </p:spPr>
      </p:pic>
      <p:sp>
        <p:nvSpPr>
          <p:cNvPr id="457" name="Google Shape;457;g35b8ce1ed18_0_209"/>
          <p:cNvSpPr/>
          <p:nvPr/>
        </p:nvSpPr>
        <p:spPr>
          <a:xfrm>
            <a:off x="0" y="6079401"/>
            <a:ext cx="9144000" cy="7785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58" name="Google Shape;458;g35b8ce1ed18_0_209"/>
          <p:cNvSpPr/>
          <p:nvPr/>
        </p:nvSpPr>
        <p:spPr>
          <a:xfrm>
            <a:off x="0" y="1"/>
            <a:ext cx="9144000" cy="1239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459" name="Google Shape;459;g35b8ce1ed18_0_209"/>
          <p:cNvSpPr txBox="1"/>
          <p:nvPr/>
        </p:nvSpPr>
        <p:spPr>
          <a:xfrm>
            <a:off x="1860475" y="1525237"/>
            <a:ext cx="5380500" cy="1374900"/>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rgbClr val="002060"/>
              </a:buClr>
              <a:buSzPts val="2500"/>
              <a:buFont typeface="Arial"/>
              <a:buNone/>
            </a:pPr>
            <a:r>
              <a:rPr lang="en-US" sz="2500" b="0" i="0" u="none" strike="noStrike" cap="none" dirty="0">
                <a:solidFill>
                  <a:srgbClr val="002060"/>
                </a:solidFill>
                <a:latin typeface="Arial"/>
                <a:ea typeface="Arial"/>
                <a:cs typeface="Arial"/>
                <a:sym typeface="Arial"/>
              </a:rPr>
              <a:t>Collaborative Care Model (CoCM):  </a:t>
            </a:r>
            <a:endParaRPr dirty="0"/>
          </a:p>
          <a:p>
            <a:pPr marL="0" marR="0" lvl="0" indent="0" algn="ctr" rtl="0">
              <a:lnSpc>
                <a:spcPct val="100000"/>
              </a:lnSpc>
              <a:spcBef>
                <a:spcPts val="1000"/>
              </a:spcBef>
              <a:spcAft>
                <a:spcPts val="0"/>
              </a:spcAft>
              <a:buNone/>
            </a:pPr>
            <a:r>
              <a:rPr lang="en-US" sz="2500" b="0" i="0" u="none" strike="noStrike" cap="none" dirty="0">
                <a:solidFill>
                  <a:srgbClr val="002060"/>
                </a:solidFill>
                <a:latin typeface="Arial"/>
                <a:ea typeface="Arial"/>
                <a:cs typeface="Arial"/>
                <a:sym typeface="Arial"/>
              </a:rPr>
              <a:t>Promoting Adoption in</a:t>
            </a:r>
            <a:br>
              <a:rPr lang="en-US" sz="2500" dirty="0">
                <a:solidFill>
                  <a:srgbClr val="002060"/>
                </a:solidFill>
              </a:rPr>
            </a:br>
            <a:r>
              <a:rPr lang="en-US" sz="2500" b="0" i="0" u="none" strike="noStrike" cap="none" dirty="0">
                <a:solidFill>
                  <a:srgbClr val="002060"/>
                </a:solidFill>
                <a:latin typeface="Arial"/>
                <a:ea typeface="Arial"/>
                <a:cs typeface="Arial"/>
                <a:sym typeface="Arial"/>
              </a:rPr>
              <a:t>Massachusett</a:t>
            </a:r>
            <a:r>
              <a:rPr lang="en-US" sz="2500" dirty="0">
                <a:solidFill>
                  <a:srgbClr val="002060"/>
                </a:solidFill>
              </a:rPr>
              <a:t>s</a:t>
            </a:r>
            <a:endParaRPr sz="2500" b="0" i="0" u="none" strike="noStrike" cap="none" dirty="0">
              <a:solidFill>
                <a:srgbClr val="002060"/>
              </a:solidFill>
              <a:latin typeface="Arial"/>
              <a:ea typeface="Arial"/>
              <a:cs typeface="Arial"/>
              <a:sym typeface="Arial"/>
            </a:endParaRPr>
          </a:p>
        </p:txBody>
      </p:sp>
      <p:sp>
        <p:nvSpPr>
          <p:cNvPr id="460" name="Google Shape;460;g35b8ce1ed18_0_209"/>
          <p:cNvSpPr/>
          <p:nvPr/>
        </p:nvSpPr>
        <p:spPr>
          <a:xfrm>
            <a:off x="7050716" y="0"/>
            <a:ext cx="1722900" cy="893100"/>
          </a:xfrm>
          <a:prstGeom prst="rect">
            <a:avLst/>
          </a:prstGeom>
          <a:solidFill>
            <a:srgbClr val="ED40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002060"/>
              </a:solidFill>
              <a:latin typeface="Arial"/>
              <a:ea typeface="Arial"/>
              <a:cs typeface="Arial"/>
              <a:sym typeface="Arial"/>
            </a:endParaRPr>
          </a:p>
        </p:txBody>
      </p:sp>
      <p:sp>
        <p:nvSpPr>
          <p:cNvPr id="461" name="Google Shape;461;g35b8ce1ed18_0_209"/>
          <p:cNvSpPr txBox="1"/>
          <p:nvPr/>
        </p:nvSpPr>
        <p:spPr>
          <a:xfrm>
            <a:off x="7047512" y="261830"/>
            <a:ext cx="17229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May 2</a:t>
            </a:r>
            <a:r>
              <a:rPr lang="en-US" sz="1800" dirty="0">
                <a:solidFill>
                  <a:schemeClr val="lt1"/>
                </a:solidFill>
              </a:rPr>
              <a:t>2</a:t>
            </a:r>
            <a:r>
              <a:rPr lang="en-US" sz="1800" b="0" i="0" u="none" strike="noStrike" cap="none" dirty="0">
                <a:solidFill>
                  <a:schemeClr val="lt1"/>
                </a:solidFill>
                <a:latin typeface="Arial"/>
                <a:ea typeface="Arial"/>
                <a:cs typeface="Arial"/>
                <a:sym typeface="Arial"/>
              </a:rPr>
              <a:t>, 2025</a:t>
            </a:r>
            <a:endParaRPr dirty="0"/>
          </a:p>
        </p:txBody>
      </p:sp>
      <p:sp>
        <p:nvSpPr>
          <p:cNvPr id="462" name="Google Shape;462;g35b8ce1ed18_0_209"/>
          <p:cNvSpPr txBox="1"/>
          <p:nvPr/>
        </p:nvSpPr>
        <p:spPr>
          <a:xfrm>
            <a:off x="2260082" y="3182195"/>
            <a:ext cx="45342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2060"/>
                </a:solidFill>
                <a:latin typeface="Arial"/>
                <a:ea typeface="Arial"/>
                <a:cs typeface="Arial"/>
                <a:sym typeface="Arial"/>
              </a:rPr>
              <a:t>Virna Little, PsyD, LCSW-r </a:t>
            </a:r>
            <a:endParaRPr dirty="0"/>
          </a:p>
          <a:p>
            <a:pPr marL="0" marR="0" lvl="0" indent="0" algn="ctr" rtl="0">
              <a:spcBef>
                <a:spcPts val="0"/>
              </a:spcBef>
              <a:spcAft>
                <a:spcPts val="0"/>
              </a:spcAft>
              <a:buNone/>
            </a:pPr>
            <a:r>
              <a:rPr lang="en-US" sz="1800" b="1" i="0" u="none" strike="noStrike" cap="none" dirty="0">
                <a:solidFill>
                  <a:srgbClr val="002060"/>
                </a:solidFill>
                <a:latin typeface="Arial"/>
                <a:ea typeface="Arial"/>
                <a:cs typeface="Arial"/>
                <a:sym typeface="Arial"/>
              </a:rPr>
              <a:t>Co-Founder, Concert Health</a:t>
            </a:r>
            <a:endParaRPr dirty="0"/>
          </a:p>
          <a:p>
            <a:pPr marL="0" marR="0" lvl="0" indent="0" algn="ctr" rtl="0">
              <a:spcBef>
                <a:spcPts val="0"/>
              </a:spcBef>
              <a:spcAft>
                <a:spcPts val="0"/>
              </a:spcAft>
              <a:buNone/>
            </a:pPr>
            <a:r>
              <a:rPr lang="en-US" sz="1800" b="1" i="0" u="none" strike="noStrike" cap="none" dirty="0">
                <a:solidFill>
                  <a:srgbClr val="002060"/>
                </a:solidFill>
                <a:latin typeface="Arial"/>
                <a:ea typeface="Arial"/>
                <a:cs typeface="Arial"/>
                <a:sym typeface="Arial"/>
              </a:rPr>
              <a:t>Co-Founder, Zero </a:t>
            </a:r>
            <a:r>
              <a:rPr lang="en-US" sz="1800" b="1" dirty="0">
                <a:solidFill>
                  <a:srgbClr val="002060"/>
                </a:solidFill>
              </a:rPr>
              <a:t>Overdose</a:t>
            </a:r>
            <a:endParaRPr sz="1800" b="1" i="0" u="none" strike="noStrike" cap="none" dirty="0">
              <a:solidFill>
                <a:srgbClr val="00847E"/>
              </a:solidFill>
              <a:latin typeface="Roboto Slab"/>
              <a:ea typeface="Roboto Slab"/>
              <a:cs typeface="Roboto Slab"/>
              <a:sym typeface="Roboto Slab"/>
            </a:endParaRPr>
          </a:p>
          <a:p>
            <a:pPr marL="0" marR="0" lvl="0" indent="0" algn="ctr" rtl="0">
              <a:spcBef>
                <a:spcPts val="0"/>
              </a:spcBef>
              <a:spcAft>
                <a:spcPts val="0"/>
              </a:spcAft>
              <a:buNone/>
            </a:pPr>
            <a:endParaRPr sz="1800" b="1" i="0" u="none" strike="noStrike" cap="none" dirty="0">
              <a:solidFill>
                <a:srgbClr val="00847E"/>
              </a:solidFill>
              <a:latin typeface="Roboto Slab"/>
              <a:ea typeface="Roboto Slab"/>
              <a:cs typeface="Roboto Slab"/>
              <a:sym typeface="Roboto Slab"/>
            </a:endParaRPr>
          </a:p>
          <a:p>
            <a:pPr marL="0" marR="0" lvl="0" indent="0" algn="ctr" rtl="0">
              <a:spcBef>
                <a:spcPts val="0"/>
              </a:spcBef>
              <a:spcAft>
                <a:spcPts val="0"/>
              </a:spcAft>
              <a:buNone/>
            </a:pPr>
            <a:endParaRPr sz="1800" b="1" i="0" u="none" strike="noStrike" cap="none" dirty="0">
              <a:solidFill>
                <a:srgbClr val="002060"/>
              </a:solidFill>
              <a:latin typeface="Arial"/>
              <a:ea typeface="Arial"/>
              <a:cs typeface="Arial"/>
              <a:sym typeface="Arial"/>
            </a:endParaRPr>
          </a:p>
        </p:txBody>
      </p:sp>
      <p:pic>
        <p:nvPicPr>
          <p:cNvPr id="463" name="Google Shape;463;g35b8ce1ed18_0_209"/>
          <p:cNvPicPr preferRelativeResize="0"/>
          <p:nvPr/>
        </p:nvPicPr>
        <p:blipFill rotWithShape="1">
          <a:blip r:embed="rId4">
            <a:alphaModFix/>
          </a:blip>
          <a:srcRect/>
          <a:stretch/>
        </p:blipFill>
        <p:spPr>
          <a:xfrm>
            <a:off x="463184" y="4703303"/>
            <a:ext cx="2092750" cy="778599"/>
          </a:xfrm>
          <a:prstGeom prst="rect">
            <a:avLst/>
          </a:prstGeom>
          <a:noFill/>
          <a:ln>
            <a:noFill/>
          </a:ln>
        </p:spPr>
      </p:pic>
      <p:pic>
        <p:nvPicPr>
          <p:cNvPr id="464" name="Google Shape;464;g35b8ce1ed18_0_209" descr="A close-up of a logo&#10;&#10;AI-generated content may be incorrect."/>
          <p:cNvPicPr preferRelativeResize="0"/>
          <p:nvPr/>
        </p:nvPicPr>
        <p:blipFill rotWithShape="1">
          <a:blip r:embed="rId5">
            <a:alphaModFix/>
          </a:blip>
          <a:srcRect/>
          <a:stretch/>
        </p:blipFill>
        <p:spPr>
          <a:xfrm>
            <a:off x="5935925" y="4722081"/>
            <a:ext cx="2744889" cy="741034"/>
          </a:xfrm>
          <a:prstGeom prst="rect">
            <a:avLst/>
          </a:prstGeom>
          <a:noFill/>
          <a:ln>
            <a:noFill/>
          </a:ln>
        </p:spPr>
      </p:pic>
      <p:pic>
        <p:nvPicPr>
          <p:cNvPr id="465" name="Google Shape;465;g35b8ce1ed18_0_209"/>
          <p:cNvPicPr preferRelativeResize="0"/>
          <p:nvPr/>
        </p:nvPicPr>
        <p:blipFill rotWithShape="1">
          <a:blip r:embed="rId6">
            <a:alphaModFix/>
          </a:blip>
          <a:srcRect/>
          <a:stretch/>
        </p:blipFill>
        <p:spPr>
          <a:xfrm>
            <a:off x="547437" y="3902587"/>
            <a:ext cx="1875933" cy="667092"/>
          </a:xfrm>
          <a:prstGeom prst="rect">
            <a:avLst/>
          </a:prstGeom>
          <a:noFill/>
          <a:ln>
            <a:noFill/>
          </a:ln>
        </p:spPr>
      </p:pic>
      <p:pic>
        <p:nvPicPr>
          <p:cNvPr id="466" name="Google Shape;466;g35b8ce1ed18_0_209"/>
          <p:cNvPicPr preferRelativeResize="0"/>
          <p:nvPr/>
        </p:nvPicPr>
        <p:blipFill rotWithShape="1">
          <a:blip r:embed="rId7">
            <a:alphaModFix/>
          </a:blip>
          <a:srcRect/>
          <a:stretch/>
        </p:blipFill>
        <p:spPr>
          <a:xfrm>
            <a:off x="4079933" y="4722064"/>
            <a:ext cx="941584" cy="10712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310950" y="5597275"/>
            <a:ext cx="8522100" cy="347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000" b="1" dirty="0">
                <a:solidFill>
                  <a:srgbClr val="002060"/>
                </a:solidFill>
                <a:latin typeface="Arial"/>
                <a:ea typeface="Arial"/>
                <a:cs typeface="Arial"/>
                <a:sym typeface="Arial"/>
              </a:rPr>
              <a:t>Source</a:t>
            </a:r>
            <a:r>
              <a:rPr lang="en-US" sz="1000" dirty="0">
                <a:solidFill>
                  <a:srgbClr val="002060"/>
                </a:solidFill>
                <a:latin typeface="Arial"/>
                <a:ea typeface="Arial"/>
                <a:cs typeface="Arial"/>
                <a:sym typeface="Arial"/>
              </a:rPr>
              <a:t>: Davenport S, Gray M, Melek S. “How do individuals with behavioral health conditions contribute to physical and total healthcare spending?” Milliman. Published August 13, 2020. </a:t>
            </a:r>
            <a:r>
              <a:rPr lang="en-US" sz="1000" u="sng" dirty="0">
                <a:solidFill>
                  <a:schemeClr val="hlink"/>
                </a:solidFill>
                <a:latin typeface="Arial"/>
                <a:ea typeface="Arial"/>
                <a:cs typeface="Arial"/>
                <a:sym typeface="Arial"/>
                <a:hlinkClick r:id="rId3"/>
              </a:rPr>
              <a:t>https://www.milliman.com/-/media/milliman/pdfs/articles/millimanhigh-cost-patient-study-2020.ashx</a:t>
            </a:r>
            <a:r>
              <a:rPr lang="en-US" sz="1000" dirty="0">
                <a:solidFill>
                  <a:srgbClr val="002060"/>
                </a:solidFill>
              </a:rPr>
              <a:t> </a:t>
            </a:r>
            <a:endParaRPr sz="1000" u="sng" dirty="0">
              <a:solidFill>
                <a:srgbClr val="002060"/>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
        <p:nvSpPr>
          <p:cNvPr id="167" name="Google Shape;167;p4"/>
          <p:cNvSpPr txBox="1"/>
          <p:nvPr/>
        </p:nvSpPr>
        <p:spPr>
          <a:xfrm>
            <a:off x="1581472" y="4049851"/>
            <a:ext cx="5705045"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dirty="0">
                <a:solidFill>
                  <a:srgbClr val="002060"/>
                </a:solidFill>
                <a:latin typeface="Calibri"/>
                <a:ea typeface="Calibri"/>
                <a:cs typeface="Calibri"/>
                <a:sym typeface="Calibri"/>
              </a:rPr>
              <a:t>BH = Behavioral Health condition</a:t>
            </a:r>
            <a:endParaRPr dirty="0"/>
          </a:p>
          <a:p>
            <a:pPr marL="0" marR="0" lvl="0" indent="0" algn="l" rtl="0">
              <a:spcBef>
                <a:spcPts val="0"/>
              </a:spcBef>
              <a:spcAft>
                <a:spcPts val="0"/>
              </a:spcAft>
              <a:buNone/>
            </a:pPr>
            <a:r>
              <a:rPr lang="en-US" sz="900" dirty="0">
                <a:solidFill>
                  <a:srgbClr val="002060"/>
                </a:solidFill>
                <a:latin typeface="Calibri"/>
                <a:ea typeface="Calibri"/>
                <a:cs typeface="Calibri"/>
                <a:sym typeface="Calibri"/>
              </a:rPr>
              <a:t>MH = Mental Health condition</a:t>
            </a:r>
            <a:endParaRPr dirty="0"/>
          </a:p>
          <a:p>
            <a:pPr marL="0" marR="0" lvl="0" indent="0" algn="l" rtl="0">
              <a:spcBef>
                <a:spcPts val="0"/>
              </a:spcBef>
              <a:spcAft>
                <a:spcPts val="0"/>
              </a:spcAft>
              <a:buNone/>
            </a:pPr>
            <a:r>
              <a:rPr lang="en-US" sz="900" dirty="0">
                <a:solidFill>
                  <a:srgbClr val="002060"/>
                </a:solidFill>
                <a:latin typeface="Calibri"/>
                <a:ea typeface="Calibri"/>
                <a:cs typeface="Calibri"/>
                <a:sym typeface="Calibri"/>
              </a:rPr>
              <a:t>SUD = Substance Use Disorder</a:t>
            </a:r>
            <a:endParaRPr dirty="0"/>
          </a:p>
        </p:txBody>
      </p:sp>
      <p:sp>
        <p:nvSpPr>
          <p:cNvPr id="168" name="Google Shape;168;p4"/>
          <p:cNvSpPr txBox="1">
            <a:spLocks noGrp="1"/>
          </p:cNvSpPr>
          <p:nvPr>
            <p:ph type="title"/>
          </p:nvPr>
        </p:nvSpPr>
        <p:spPr>
          <a:xfrm>
            <a:off x="192000" y="428885"/>
            <a:ext cx="8760000" cy="63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dirty="0"/>
              <a:t>Higher Medical Costs of Patients with MHSUD Comorbidities</a:t>
            </a:r>
            <a:endParaRPr dirty="0"/>
          </a:p>
        </p:txBody>
      </p:sp>
      <p:pic>
        <p:nvPicPr>
          <p:cNvPr id="169" name="Google Shape;169;p4"/>
          <p:cNvPicPr preferRelativeResize="0">
            <a:picLocks noGrp="1"/>
          </p:cNvPicPr>
          <p:nvPr>
            <p:ph type="body" idx="4294967295"/>
          </p:nvPr>
        </p:nvPicPr>
        <p:blipFill rotWithShape="1">
          <a:blip r:embed="rId5">
            <a:alphaModFix/>
          </a:blip>
          <a:srcRect/>
          <a:stretch/>
        </p:blipFill>
        <p:spPr>
          <a:xfrm>
            <a:off x="457200" y="1739870"/>
            <a:ext cx="8229600" cy="2817812"/>
          </a:xfrm>
          <a:prstGeom prst="rect">
            <a:avLst/>
          </a:prstGeom>
          <a:noFill/>
          <a:ln>
            <a:noFill/>
          </a:ln>
        </p:spPr>
      </p:pic>
      <p:sp>
        <p:nvSpPr>
          <p:cNvPr id="170" name="Google Shape;170;p4"/>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171" name="Google Shape;171;p4"/>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192000" y="428885"/>
            <a:ext cx="8760000" cy="63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Leveraging the Primary Care System</a:t>
            </a:r>
            <a:endParaRPr dirty="0"/>
          </a:p>
        </p:txBody>
      </p:sp>
      <p:sp>
        <p:nvSpPr>
          <p:cNvPr id="177" name="Google Shape;177;p5"/>
          <p:cNvSpPr txBox="1">
            <a:spLocks noGrp="1"/>
          </p:cNvSpPr>
          <p:nvPr>
            <p:ph type="body" idx="4294967295"/>
          </p:nvPr>
        </p:nvSpPr>
        <p:spPr>
          <a:xfrm>
            <a:off x="189757" y="1410413"/>
            <a:ext cx="8764500" cy="4572000"/>
          </a:xfrm>
          <a:prstGeom prst="rect">
            <a:avLst/>
          </a:prstGeom>
          <a:noFill/>
          <a:ln>
            <a:noFill/>
          </a:ln>
        </p:spPr>
        <p:txBody>
          <a:bodyPr spcFirstLastPara="1" wrap="square" lIns="91425" tIns="45700" rIns="91425" bIns="45700" anchor="t" anchorCtr="0">
            <a:noAutofit/>
          </a:bodyPr>
          <a:lstStyle/>
          <a:p>
            <a:pPr marL="228594" lvl="0" indent="-228594" algn="l" rtl="0">
              <a:lnSpc>
                <a:spcPct val="100000"/>
              </a:lnSpc>
              <a:spcBef>
                <a:spcPts val="0"/>
              </a:spcBef>
              <a:spcAft>
                <a:spcPts val="0"/>
              </a:spcAft>
              <a:buClr>
                <a:srgbClr val="ED4029"/>
              </a:buClr>
              <a:buSzPts val="1800"/>
              <a:buChar char="•"/>
            </a:pPr>
            <a:r>
              <a:rPr lang="en-US" b="1" dirty="0">
                <a:solidFill>
                  <a:srgbClr val="002060"/>
                </a:solidFill>
              </a:rPr>
              <a:t>1 in 5 Massachusetts residents experience a Mental Health and/or Substance Use (MHSUD) Condition </a:t>
            </a:r>
            <a:r>
              <a:rPr lang="en-US" dirty="0">
                <a:solidFill>
                  <a:srgbClr val="002060"/>
                </a:solidFill>
              </a:rPr>
              <a:t>annually; </a:t>
            </a:r>
            <a:r>
              <a:rPr lang="en-US" b="1" dirty="0">
                <a:solidFill>
                  <a:srgbClr val="002060"/>
                </a:solidFill>
              </a:rPr>
              <a:t>only half receive care, </a:t>
            </a:r>
            <a:r>
              <a:rPr lang="en-US" dirty="0">
                <a:solidFill>
                  <a:srgbClr val="002060"/>
                </a:solidFill>
              </a:rPr>
              <a:t>often waiting until a condition is more serious to access specialty MHSUD care.</a:t>
            </a:r>
            <a:endParaRPr dirty="0">
              <a:solidFill>
                <a:srgbClr val="002060"/>
              </a:solidFill>
            </a:endParaRPr>
          </a:p>
          <a:p>
            <a:pPr marL="228594" lvl="0" indent="-228594" algn="l" rtl="0">
              <a:lnSpc>
                <a:spcPct val="100000"/>
              </a:lnSpc>
              <a:spcBef>
                <a:spcPts val="1000"/>
              </a:spcBef>
              <a:spcAft>
                <a:spcPts val="0"/>
              </a:spcAft>
              <a:buClr>
                <a:srgbClr val="ED4029"/>
              </a:buClr>
              <a:buSzPts val="1800"/>
              <a:buChar char="•"/>
            </a:pPr>
            <a:r>
              <a:rPr lang="en-US" dirty="0">
                <a:solidFill>
                  <a:srgbClr val="002060"/>
                </a:solidFill>
              </a:rPr>
              <a:t>The </a:t>
            </a:r>
            <a:r>
              <a:rPr lang="en-US" b="1" dirty="0">
                <a:solidFill>
                  <a:srgbClr val="002060"/>
                </a:solidFill>
              </a:rPr>
              <a:t>average gap </a:t>
            </a:r>
            <a:r>
              <a:rPr lang="en-US" dirty="0">
                <a:solidFill>
                  <a:srgbClr val="002060"/>
                </a:solidFill>
              </a:rPr>
              <a:t>between diagnosis of a Mental Health condition and treatment is </a:t>
            </a:r>
            <a:r>
              <a:rPr lang="en-US" b="1" dirty="0">
                <a:solidFill>
                  <a:srgbClr val="002060"/>
                </a:solidFill>
              </a:rPr>
              <a:t>11 years</a:t>
            </a:r>
            <a:r>
              <a:rPr lang="en-US" dirty="0">
                <a:solidFill>
                  <a:srgbClr val="002060"/>
                </a:solidFill>
              </a:rPr>
              <a:t>.</a:t>
            </a:r>
            <a:endParaRPr dirty="0">
              <a:solidFill>
                <a:srgbClr val="002060"/>
              </a:solidFill>
            </a:endParaRPr>
          </a:p>
          <a:p>
            <a:pPr marL="228594" lvl="0" indent="-228594" algn="l" rtl="0">
              <a:lnSpc>
                <a:spcPct val="100000"/>
              </a:lnSpc>
              <a:spcBef>
                <a:spcPts val="1000"/>
              </a:spcBef>
              <a:spcAft>
                <a:spcPts val="0"/>
              </a:spcAft>
              <a:buClr>
                <a:srgbClr val="ED4029"/>
              </a:buClr>
              <a:buSzPts val="1800"/>
              <a:buChar char="•"/>
            </a:pPr>
            <a:r>
              <a:rPr lang="en-US" dirty="0">
                <a:solidFill>
                  <a:srgbClr val="002060"/>
                </a:solidFill>
              </a:rPr>
              <a:t>Patients with </a:t>
            </a:r>
            <a:r>
              <a:rPr lang="en-US" b="1" dirty="0">
                <a:solidFill>
                  <a:srgbClr val="002060"/>
                </a:solidFill>
              </a:rPr>
              <a:t>MHSUD and co-occurring medical conditions are the costliest to treat</a:t>
            </a:r>
            <a:r>
              <a:rPr lang="en-US" dirty="0">
                <a:solidFill>
                  <a:srgbClr val="002060"/>
                </a:solidFill>
              </a:rPr>
              <a:t>. </a:t>
            </a:r>
            <a:endParaRPr dirty="0">
              <a:solidFill>
                <a:srgbClr val="002060"/>
              </a:solidFill>
            </a:endParaRPr>
          </a:p>
          <a:p>
            <a:pPr marL="228594" marR="0" lvl="0" indent="-228594" algn="l" rtl="0">
              <a:lnSpc>
                <a:spcPct val="100000"/>
              </a:lnSpc>
              <a:spcBef>
                <a:spcPts val="1000"/>
              </a:spcBef>
              <a:spcAft>
                <a:spcPts val="0"/>
              </a:spcAft>
              <a:buClr>
                <a:srgbClr val="ED4029"/>
              </a:buClr>
              <a:buSzPts val="1800"/>
              <a:buChar char="•"/>
            </a:pPr>
            <a:r>
              <a:rPr lang="en-US" b="1" dirty="0">
                <a:solidFill>
                  <a:srgbClr val="002060"/>
                </a:solidFill>
              </a:rPr>
              <a:t>Most office-based MHSUD care </a:t>
            </a:r>
            <a:r>
              <a:rPr lang="en-US" dirty="0">
                <a:solidFill>
                  <a:srgbClr val="002060"/>
                </a:solidFill>
              </a:rPr>
              <a:t>is provided, and </a:t>
            </a:r>
            <a:r>
              <a:rPr lang="en-US" b="1" dirty="0">
                <a:solidFill>
                  <a:srgbClr val="002060"/>
                </a:solidFill>
              </a:rPr>
              <a:t>most psychiatric drugs </a:t>
            </a:r>
            <a:r>
              <a:rPr lang="en-US" dirty="0">
                <a:solidFill>
                  <a:srgbClr val="002060"/>
                </a:solidFill>
              </a:rPr>
              <a:t>are prescribed, by primary care providers (PCPs).    </a:t>
            </a:r>
            <a:endParaRPr dirty="0">
              <a:solidFill>
                <a:srgbClr val="002060"/>
              </a:solidFill>
            </a:endParaRPr>
          </a:p>
          <a:p>
            <a:pPr marL="228594" marR="0" lvl="0" indent="-228594" algn="l" rtl="0">
              <a:lnSpc>
                <a:spcPct val="100000"/>
              </a:lnSpc>
              <a:spcBef>
                <a:spcPts val="1000"/>
              </a:spcBef>
              <a:spcAft>
                <a:spcPts val="0"/>
              </a:spcAft>
              <a:buClr>
                <a:srgbClr val="ED4029"/>
              </a:buClr>
              <a:buSzPts val="1800"/>
              <a:buChar char="•"/>
            </a:pPr>
            <a:r>
              <a:rPr lang="en-US" dirty="0">
                <a:solidFill>
                  <a:srgbClr val="002060"/>
                </a:solidFill>
              </a:rPr>
              <a:t>Primary care is the </a:t>
            </a:r>
            <a:r>
              <a:rPr lang="en-US" b="1" dirty="0">
                <a:solidFill>
                  <a:srgbClr val="002060"/>
                </a:solidFill>
              </a:rPr>
              <a:t>only source of MHSUD care </a:t>
            </a:r>
            <a:r>
              <a:rPr lang="en-US" dirty="0">
                <a:solidFill>
                  <a:srgbClr val="002060"/>
                </a:solidFill>
              </a:rPr>
              <a:t>available for many Americans.  </a:t>
            </a:r>
            <a:endParaRPr dirty="0">
              <a:solidFill>
                <a:srgbClr val="002060"/>
              </a:solidFill>
            </a:endParaRPr>
          </a:p>
          <a:p>
            <a:pPr marL="228594" marR="0" lvl="0" indent="-228594" algn="l" rtl="0">
              <a:lnSpc>
                <a:spcPct val="100000"/>
              </a:lnSpc>
              <a:spcBef>
                <a:spcPts val="1000"/>
              </a:spcBef>
              <a:spcAft>
                <a:spcPts val="0"/>
              </a:spcAft>
              <a:buClr>
                <a:srgbClr val="ED4029"/>
              </a:buClr>
              <a:buSzPts val="1800"/>
              <a:buChar char="•"/>
            </a:pPr>
            <a:r>
              <a:rPr lang="en-US" dirty="0">
                <a:solidFill>
                  <a:srgbClr val="002060"/>
                </a:solidFill>
              </a:rPr>
              <a:t>Patients prefer to receive MHSUD care services </a:t>
            </a:r>
            <a:r>
              <a:rPr lang="en-US" b="1" dirty="0">
                <a:solidFill>
                  <a:srgbClr val="002060"/>
                </a:solidFill>
              </a:rPr>
              <a:t>in the primary care setting</a:t>
            </a:r>
            <a:r>
              <a:rPr lang="en-US" dirty="0">
                <a:solidFill>
                  <a:srgbClr val="002060"/>
                </a:solidFill>
              </a:rPr>
              <a:t>. </a:t>
            </a:r>
            <a:endParaRPr dirty="0">
              <a:solidFill>
                <a:srgbClr val="002060"/>
              </a:solidFill>
            </a:endParaRPr>
          </a:p>
          <a:p>
            <a:pPr marL="228594" marR="0" lvl="0" indent="-228594" algn="l" rtl="0">
              <a:lnSpc>
                <a:spcPct val="100000"/>
              </a:lnSpc>
              <a:spcBef>
                <a:spcPts val="1000"/>
              </a:spcBef>
              <a:spcAft>
                <a:spcPts val="1000"/>
              </a:spcAft>
              <a:buClr>
                <a:srgbClr val="ED4029"/>
              </a:buClr>
              <a:buSzPts val="1800"/>
              <a:buChar char="•"/>
            </a:pPr>
            <a:r>
              <a:rPr lang="en-US" dirty="0">
                <a:solidFill>
                  <a:srgbClr val="002060"/>
                </a:solidFill>
              </a:rPr>
              <a:t>A large majority </a:t>
            </a:r>
            <a:r>
              <a:rPr lang="en-US" b="1" dirty="0">
                <a:solidFill>
                  <a:srgbClr val="002060"/>
                </a:solidFill>
              </a:rPr>
              <a:t>of patients who die by suicide </a:t>
            </a:r>
            <a:r>
              <a:rPr lang="en-US" dirty="0">
                <a:solidFill>
                  <a:srgbClr val="002060"/>
                </a:solidFill>
              </a:rPr>
              <a:t>have visited a primary care provider in the prior year, with </a:t>
            </a:r>
            <a:r>
              <a:rPr lang="en-US" b="1" dirty="0">
                <a:solidFill>
                  <a:srgbClr val="002060"/>
                </a:solidFill>
              </a:rPr>
              <a:t>almost half having done so in the prior month </a:t>
            </a:r>
            <a:endParaRPr dirty="0">
              <a:solidFill>
                <a:srgbClr val="002060"/>
              </a:solidFill>
            </a:endParaRPr>
          </a:p>
        </p:txBody>
      </p:sp>
      <p:sp>
        <p:nvSpPr>
          <p:cNvPr id="178" name="Google Shape;178;p5"/>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5</a:t>
            </a:fld>
            <a:endParaRPr dirty="0"/>
          </a:p>
        </p:txBody>
      </p:sp>
      <p:sp>
        <p:nvSpPr>
          <p:cNvPr id="179" name="Google Shape;179;p5"/>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192000" y="428885"/>
            <a:ext cx="8760000" cy="63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MHSUD Care vs. Other Specialty Medical Care</a:t>
            </a:r>
            <a:endParaRPr dirty="0"/>
          </a:p>
        </p:txBody>
      </p:sp>
      <p:sp>
        <p:nvSpPr>
          <p:cNvPr id="185" name="Google Shape;185;p6"/>
          <p:cNvSpPr txBox="1">
            <a:spLocks noGrp="1"/>
          </p:cNvSpPr>
          <p:nvPr>
            <p:ph type="body" idx="4294967295"/>
          </p:nvPr>
        </p:nvSpPr>
        <p:spPr>
          <a:xfrm>
            <a:off x="211275" y="1611984"/>
            <a:ext cx="8760000" cy="389664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dirty="0">
                <a:solidFill>
                  <a:srgbClr val="002060"/>
                </a:solidFill>
              </a:rPr>
              <a:t>For patients with cardiac conditions, the PCP:</a:t>
            </a:r>
          </a:p>
          <a:p>
            <a:pPr marL="0" lvl="0" indent="0" algn="l" rtl="0">
              <a:lnSpc>
                <a:spcPct val="100000"/>
              </a:lnSpc>
              <a:spcBef>
                <a:spcPts val="0"/>
              </a:spcBef>
              <a:spcAft>
                <a:spcPts val="0"/>
              </a:spcAft>
              <a:buSzPts val="2400"/>
              <a:buNone/>
            </a:pPr>
            <a:endParaRPr lang="en-US" sz="2400" dirty="0">
              <a:solidFill>
                <a:srgbClr val="002060"/>
              </a:solidFill>
            </a:endParaRPr>
          </a:p>
          <a:p>
            <a:pPr marL="569913" lvl="0" indent="-344488" algn="l" rtl="0">
              <a:lnSpc>
                <a:spcPct val="100000"/>
              </a:lnSpc>
              <a:spcBef>
                <a:spcPts val="0"/>
              </a:spcBef>
              <a:spcAft>
                <a:spcPts val="0"/>
              </a:spcAft>
              <a:buClr>
                <a:srgbClr val="ED4029"/>
              </a:buClr>
              <a:buSzPts val="2400"/>
              <a:buChar char="•"/>
            </a:pPr>
            <a:r>
              <a:rPr lang="en-US" sz="2400" dirty="0">
                <a:solidFill>
                  <a:srgbClr val="002060"/>
                </a:solidFill>
              </a:rPr>
              <a:t>Systematically screens for and measures cardiac symptoms</a:t>
            </a:r>
            <a:endParaRPr sz="2400" dirty="0">
              <a:solidFill>
                <a:srgbClr val="002060"/>
              </a:solidFill>
            </a:endParaRPr>
          </a:p>
          <a:p>
            <a:pPr marL="569913" lvl="0" indent="-344488" algn="l" rtl="0">
              <a:lnSpc>
                <a:spcPct val="100000"/>
              </a:lnSpc>
              <a:spcBef>
                <a:spcPts val="0"/>
              </a:spcBef>
              <a:spcAft>
                <a:spcPts val="0"/>
              </a:spcAft>
              <a:buClr>
                <a:srgbClr val="ED4029"/>
              </a:buClr>
              <a:buSzPts val="2400"/>
              <a:buChar char="•"/>
            </a:pPr>
            <a:r>
              <a:rPr lang="en-US" sz="2400" dirty="0">
                <a:solidFill>
                  <a:srgbClr val="002060"/>
                </a:solidFill>
              </a:rPr>
              <a:t>Provides care for non-acute patients </a:t>
            </a:r>
            <a:endParaRPr sz="2400" dirty="0">
              <a:solidFill>
                <a:srgbClr val="002060"/>
              </a:solidFill>
            </a:endParaRPr>
          </a:p>
          <a:p>
            <a:pPr marL="569913" lvl="0" indent="-344488" algn="l" rtl="0">
              <a:lnSpc>
                <a:spcPct val="100000"/>
              </a:lnSpc>
              <a:spcBef>
                <a:spcPts val="0"/>
              </a:spcBef>
              <a:spcAft>
                <a:spcPts val="0"/>
              </a:spcAft>
              <a:buClr>
                <a:srgbClr val="ED4029"/>
              </a:buClr>
              <a:buSzPts val="2400"/>
              <a:buChar char="•"/>
            </a:pPr>
            <a:r>
              <a:rPr lang="en-US" sz="2400" dirty="0">
                <a:solidFill>
                  <a:srgbClr val="002060"/>
                </a:solidFill>
              </a:rPr>
              <a:t>Refers more complex patients to a cardiologist for specialized care</a:t>
            </a:r>
            <a:endParaRPr sz="2400" dirty="0">
              <a:solidFill>
                <a:srgbClr val="002060"/>
              </a:solidFill>
            </a:endParaRPr>
          </a:p>
          <a:p>
            <a:pPr marL="0" lvl="0" indent="0" algn="l" rtl="0">
              <a:lnSpc>
                <a:spcPct val="100000"/>
              </a:lnSpc>
              <a:spcBef>
                <a:spcPts val="0"/>
              </a:spcBef>
              <a:spcAft>
                <a:spcPts val="0"/>
              </a:spcAft>
              <a:buSzPts val="2400"/>
              <a:buNone/>
            </a:pPr>
            <a:endParaRPr sz="2400" dirty="0">
              <a:solidFill>
                <a:srgbClr val="002060"/>
              </a:solidFill>
            </a:endParaRPr>
          </a:p>
          <a:p>
            <a:pPr marL="342900" lvl="0" algn="ctr" rtl="0">
              <a:lnSpc>
                <a:spcPct val="100000"/>
              </a:lnSpc>
              <a:spcBef>
                <a:spcPts val="0"/>
              </a:spcBef>
              <a:spcAft>
                <a:spcPts val="0"/>
              </a:spcAft>
              <a:buSzPts val="2400"/>
              <a:buFont typeface="Wingdings" panose="05000000000000000000" pitchFamily="2" charset="2"/>
              <a:buChar char="Ø"/>
            </a:pPr>
            <a:r>
              <a:rPr lang="en-US" sz="2400" dirty="0">
                <a:solidFill>
                  <a:srgbClr val="002060"/>
                </a:solidFill>
              </a:rPr>
              <a:t>There is no reason to treat MHSUDs differently.</a:t>
            </a:r>
            <a:endParaRPr sz="2400" dirty="0">
              <a:solidFill>
                <a:srgbClr val="002060"/>
              </a:solidFill>
            </a:endParaRPr>
          </a:p>
        </p:txBody>
      </p:sp>
      <p:sp>
        <p:nvSpPr>
          <p:cNvPr id="186" name="Google Shape;186;p6"/>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187" name="Google Shape;187;p6"/>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192000" y="428885"/>
            <a:ext cx="8760000" cy="637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The Collaborative Care Model (CoCM)</a:t>
            </a:r>
            <a:endParaRPr dirty="0"/>
          </a:p>
        </p:txBody>
      </p:sp>
      <p:sp>
        <p:nvSpPr>
          <p:cNvPr id="193" name="Google Shape;193;p8"/>
          <p:cNvSpPr txBox="1">
            <a:spLocks noGrp="1"/>
          </p:cNvSpPr>
          <p:nvPr>
            <p:ph type="body" idx="4294967295"/>
          </p:nvPr>
        </p:nvSpPr>
        <p:spPr>
          <a:xfrm>
            <a:off x="211278" y="1851030"/>
            <a:ext cx="8760000" cy="3657600"/>
          </a:xfrm>
          <a:prstGeom prst="rect">
            <a:avLst/>
          </a:prstGeom>
          <a:noFill/>
          <a:ln>
            <a:noFill/>
          </a:ln>
        </p:spPr>
        <p:txBody>
          <a:bodyPr spcFirstLastPara="1" wrap="square" lIns="91425" tIns="45700" rIns="91425" bIns="45700" anchor="t" anchorCtr="0">
            <a:normAutofit/>
          </a:bodyPr>
          <a:lstStyle/>
          <a:p>
            <a:pPr marL="228593" lvl="0" indent="-228593" algn="l" rtl="0">
              <a:lnSpc>
                <a:spcPct val="100000"/>
              </a:lnSpc>
              <a:spcBef>
                <a:spcPts val="0"/>
              </a:spcBef>
              <a:spcAft>
                <a:spcPts val="0"/>
              </a:spcAft>
              <a:buClr>
                <a:srgbClr val="ED4029"/>
              </a:buClr>
              <a:buSzPts val="2400"/>
              <a:buChar char="•"/>
            </a:pPr>
            <a:r>
              <a:rPr lang="en-US" sz="2400" dirty="0">
                <a:solidFill>
                  <a:srgbClr val="002060"/>
                </a:solidFill>
              </a:rPr>
              <a:t>An </a:t>
            </a:r>
            <a:r>
              <a:rPr lang="en-US" sz="2400" b="1" dirty="0">
                <a:solidFill>
                  <a:srgbClr val="002060"/>
                </a:solidFill>
              </a:rPr>
              <a:t>evidence-based model </a:t>
            </a:r>
            <a:r>
              <a:rPr lang="en-US" sz="2400" dirty="0">
                <a:solidFill>
                  <a:srgbClr val="002060"/>
                </a:solidFill>
              </a:rPr>
              <a:t>within primary care that supports early identification, diagnosis, and treatment of MH conditions—helping to prevent symptom escalation and health crises</a:t>
            </a:r>
            <a:endParaRPr sz="2400" dirty="0">
              <a:solidFill>
                <a:srgbClr val="002060"/>
              </a:solidFill>
            </a:endParaRPr>
          </a:p>
          <a:p>
            <a:pPr marL="228593" lvl="0" indent="-228593" algn="l" rtl="0">
              <a:lnSpc>
                <a:spcPct val="100000"/>
              </a:lnSpc>
              <a:spcBef>
                <a:spcPts val="1000"/>
              </a:spcBef>
              <a:spcAft>
                <a:spcPts val="1000"/>
              </a:spcAft>
              <a:buClr>
                <a:srgbClr val="ED4029"/>
              </a:buClr>
              <a:buSzPts val="2400"/>
              <a:buChar char="•"/>
            </a:pPr>
            <a:r>
              <a:rPr lang="en-US" sz="2400" dirty="0">
                <a:solidFill>
                  <a:srgbClr val="002060"/>
                </a:solidFill>
              </a:rPr>
              <a:t>Supported by </a:t>
            </a:r>
            <a:r>
              <a:rPr lang="en-US" sz="2400" b="1" dirty="0">
                <a:solidFill>
                  <a:srgbClr val="002060"/>
                </a:solidFill>
              </a:rPr>
              <a:t>100+ RCTs </a:t>
            </a:r>
            <a:r>
              <a:rPr lang="en-US" sz="2400" dirty="0">
                <a:solidFill>
                  <a:srgbClr val="002060"/>
                </a:solidFill>
              </a:rPr>
              <a:t>demonstrating improved health outcomes and reduced healthcare costs compared to usual care</a:t>
            </a:r>
            <a:endParaRPr sz="2400" b="1" dirty="0">
              <a:solidFill>
                <a:srgbClr val="002060"/>
              </a:solidFill>
            </a:endParaRPr>
          </a:p>
        </p:txBody>
      </p:sp>
      <p:sp>
        <p:nvSpPr>
          <p:cNvPr id="194" name="Google Shape;194;p8"/>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7</a:t>
            </a:fld>
            <a:endParaRPr dirty="0"/>
          </a:p>
        </p:txBody>
      </p:sp>
      <p:sp>
        <p:nvSpPr>
          <p:cNvPr id="195" name="Google Shape;195;p8"/>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How CoCM Works</a:t>
            </a:r>
            <a:endParaRPr dirty="0"/>
          </a:p>
        </p:txBody>
      </p:sp>
      <p:sp>
        <p:nvSpPr>
          <p:cNvPr id="201" name="Google Shape;201;p9"/>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8</a:t>
            </a:fld>
            <a:endParaRPr dirty="0"/>
          </a:p>
        </p:txBody>
      </p:sp>
      <p:sp>
        <p:nvSpPr>
          <p:cNvPr id="202" name="Google Shape;202;p9"/>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pic>
        <p:nvPicPr>
          <p:cNvPr id="203" name="Google Shape;203;p9"/>
          <p:cNvPicPr preferRelativeResize="0"/>
          <p:nvPr/>
        </p:nvPicPr>
        <p:blipFill>
          <a:blip r:embed="rId3">
            <a:alphaModFix/>
          </a:blip>
          <a:stretch>
            <a:fillRect/>
          </a:stretch>
        </p:blipFill>
        <p:spPr>
          <a:xfrm>
            <a:off x="231750" y="1382075"/>
            <a:ext cx="4571701" cy="4408317"/>
          </a:xfrm>
          <a:prstGeom prst="rect">
            <a:avLst/>
          </a:prstGeom>
          <a:noFill/>
          <a:ln>
            <a:noFill/>
          </a:ln>
        </p:spPr>
      </p:pic>
      <p:sp>
        <p:nvSpPr>
          <p:cNvPr id="204" name="Google Shape;204;p9"/>
          <p:cNvSpPr txBox="1">
            <a:spLocks noGrp="1"/>
          </p:cNvSpPr>
          <p:nvPr>
            <p:ph type="body" idx="4294967295"/>
          </p:nvPr>
        </p:nvSpPr>
        <p:spPr>
          <a:xfrm>
            <a:off x="4973209" y="1436513"/>
            <a:ext cx="4018500" cy="2743200"/>
          </a:xfrm>
          <a:prstGeom prst="rect">
            <a:avLst/>
          </a:prstGeom>
          <a:noFill/>
          <a:ln>
            <a:noFill/>
          </a:ln>
        </p:spPr>
        <p:txBody>
          <a:bodyPr spcFirstLastPara="1" wrap="square" lIns="91425" tIns="45700" rIns="91425" bIns="45700" anchor="t" anchorCtr="0">
            <a:noAutofit/>
          </a:bodyPr>
          <a:lstStyle/>
          <a:p>
            <a:pPr marL="228593" lvl="0" indent="-177793" algn="l" rtl="0">
              <a:lnSpc>
                <a:spcPct val="100000"/>
              </a:lnSpc>
              <a:spcBef>
                <a:spcPts val="0"/>
              </a:spcBef>
              <a:spcAft>
                <a:spcPts val="0"/>
              </a:spcAft>
              <a:buClr>
                <a:srgbClr val="ED4029"/>
              </a:buClr>
              <a:buSzPts val="1600"/>
              <a:buChar char="✓"/>
            </a:pPr>
            <a:r>
              <a:rPr lang="en-US" sz="1600" b="1" dirty="0">
                <a:solidFill>
                  <a:srgbClr val="002060"/>
                </a:solidFill>
              </a:rPr>
              <a:t>Addresses workforce shortages</a:t>
            </a:r>
            <a:r>
              <a:rPr lang="en-US" sz="1600" dirty="0">
                <a:solidFill>
                  <a:srgbClr val="002060"/>
                </a:solidFill>
              </a:rPr>
              <a:t> by expanding behavioral health capacity with care managers and consultative psychiatry for team-based care</a:t>
            </a:r>
            <a:endParaRPr sz="1600" dirty="0">
              <a:solidFill>
                <a:srgbClr val="002060"/>
              </a:solidFill>
            </a:endParaRPr>
          </a:p>
          <a:p>
            <a:pPr marL="228593" lvl="0" indent="-177793" algn="l" rtl="0">
              <a:lnSpc>
                <a:spcPct val="100000"/>
              </a:lnSpc>
              <a:spcBef>
                <a:spcPts val="1000"/>
              </a:spcBef>
              <a:spcAft>
                <a:spcPts val="0"/>
              </a:spcAft>
              <a:buClr>
                <a:srgbClr val="ED4029"/>
              </a:buClr>
              <a:buSzPts val="1600"/>
              <a:buChar char="✓"/>
            </a:pPr>
            <a:r>
              <a:rPr lang="en-US" sz="1600" b="1" dirty="0">
                <a:solidFill>
                  <a:srgbClr val="002060"/>
                </a:solidFill>
              </a:rPr>
              <a:t>Reduces PCP burnout</a:t>
            </a:r>
            <a:r>
              <a:rPr lang="en-US" sz="1600" dirty="0">
                <a:solidFill>
                  <a:srgbClr val="002060"/>
                </a:solidFill>
              </a:rPr>
              <a:t> by sharing care tasks and supporting complex mental health management</a:t>
            </a:r>
            <a:endParaRPr sz="1600" dirty="0">
              <a:solidFill>
                <a:srgbClr val="002060"/>
              </a:solidFill>
            </a:endParaRPr>
          </a:p>
          <a:p>
            <a:pPr marL="228593" lvl="0" indent="-177793" algn="l" rtl="0">
              <a:lnSpc>
                <a:spcPct val="100000"/>
              </a:lnSpc>
              <a:spcBef>
                <a:spcPts val="1000"/>
              </a:spcBef>
              <a:spcAft>
                <a:spcPts val="1000"/>
              </a:spcAft>
              <a:buClr>
                <a:srgbClr val="ED4029"/>
              </a:buClr>
              <a:buSzPts val="1600"/>
              <a:buChar char="✓"/>
            </a:pPr>
            <a:r>
              <a:rPr lang="en-US" sz="1600" b="1" dirty="0">
                <a:solidFill>
                  <a:srgbClr val="002060"/>
                </a:solidFill>
              </a:rPr>
              <a:t>Improves outcomes </a:t>
            </a:r>
            <a:r>
              <a:rPr lang="en-US" sz="1600" dirty="0">
                <a:solidFill>
                  <a:srgbClr val="002060"/>
                </a:solidFill>
              </a:rPr>
              <a:t>across populations, including publicly insured, rural, underserved, and minority groups</a:t>
            </a:r>
            <a:endParaRPr sz="1600" dirty="0">
              <a:solidFill>
                <a:srgbClr val="002060"/>
              </a:solidFill>
            </a:endParaRPr>
          </a:p>
        </p:txBody>
      </p:sp>
      <p:sp>
        <p:nvSpPr>
          <p:cNvPr id="205" name="Google Shape;205;p9"/>
          <p:cNvSpPr txBox="1"/>
          <p:nvPr/>
        </p:nvSpPr>
        <p:spPr>
          <a:xfrm>
            <a:off x="4973200" y="5086613"/>
            <a:ext cx="4018500" cy="836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dirty="0">
                <a:solidFill>
                  <a:srgbClr val="002060"/>
                </a:solidFill>
              </a:rPr>
              <a:t>Lyons et al. (2023), “Unique collaborative care system: Solution to the youth mental health crisis,” </a:t>
            </a:r>
            <a:r>
              <a:rPr lang="en-US" sz="800" u="sng" dirty="0">
                <a:solidFill>
                  <a:schemeClr val="hlink"/>
                </a:solidFill>
                <a:hlinkClick r:id="rId4"/>
              </a:rPr>
              <a:t>https://www.psychiatrictimes.com/view/unique-collaborative-care-system-solution-to-the-youth-mental-health-crisis</a:t>
            </a:r>
            <a:r>
              <a:rPr lang="en-US" sz="800" dirty="0">
                <a:solidFill>
                  <a:srgbClr val="002060"/>
                </a:solidFill>
              </a:rPr>
              <a:t>; </a:t>
            </a:r>
            <a:endParaRPr sz="800" dirty="0">
              <a:solidFill>
                <a:srgbClr val="002060"/>
              </a:solidFill>
            </a:endParaRPr>
          </a:p>
          <a:p>
            <a:pPr marL="0" marR="0" lvl="0" indent="0" algn="l" rtl="0">
              <a:lnSpc>
                <a:spcPct val="100000"/>
              </a:lnSpc>
              <a:spcBef>
                <a:spcPts val="0"/>
              </a:spcBef>
              <a:spcAft>
                <a:spcPts val="0"/>
              </a:spcAft>
              <a:buNone/>
            </a:pPr>
            <a:r>
              <a:rPr lang="en-US" sz="800" dirty="0">
                <a:solidFill>
                  <a:srgbClr val="002060"/>
                </a:solidFill>
              </a:rPr>
              <a:t>Holmes &amp; Chang (2022), “Effect of mental health collaborative care models on primary care provider outcomes: An integrative review,” </a:t>
            </a:r>
            <a:r>
              <a:rPr lang="en-US" sz="800" u="sng" dirty="0">
                <a:solidFill>
                  <a:schemeClr val="hlink"/>
                </a:solidFill>
                <a:hlinkClick r:id="rId5"/>
              </a:rPr>
              <a:t>https://doi.org/10.1093/fampra/cmac026</a:t>
            </a:r>
            <a:r>
              <a:rPr lang="en-US" sz="800" dirty="0">
                <a:solidFill>
                  <a:srgbClr val="002060"/>
                </a:solidFill>
              </a:rPr>
              <a:t>; </a:t>
            </a:r>
            <a:endParaRPr sz="800" dirty="0">
              <a:solidFill>
                <a:srgbClr val="002060"/>
              </a:solidFill>
            </a:endParaRPr>
          </a:p>
          <a:p>
            <a:pPr marL="0" marR="0" lvl="0" indent="0" algn="l" rtl="0">
              <a:lnSpc>
                <a:spcPct val="100000"/>
              </a:lnSpc>
              <a:spcBef>
                <a:spcPts val="0"/>
              </a:spcBef>
              <a:spcAft>
                <a:spcPts val="0"/>
              </a:spcAft>
              <a:buNone/>
            </a:pPr>
            <a:r>
              <a:rPr lang="en-US" sz="800" dirty="0">
                <a:solidFill>
                  <a:srgbClr val="002060"/>
                </a:solidFill>
              </a:rPr>
              <a:t>Whitebird et al. (2017), “Clinician burnout and satisfaction with resources in caring for complex patients,” </a:t>
            </a:r>
            <a:r>
              <a:rPr lang="en-US" sz="800" u="sng" dirty="0">
                <a:solidFill>
                  <a:schemeClr val="hlink"/>
                </a:solidFill>
                <a:hlinkClick r:id="rId6"/>
              </a:rPr>
              <a:t>https://doi.org/10.1016/j.genhosppsych.2016.03.004</a:t>
            </a:r>
            <a:r>
              <a:rPr lang="en-US" sz="800" dirty="0">
                <a:solidFill>
                  <a:srgbClr val="002060"/>
                </a:solidFill>
              </a:rPr>
              <a:t>; </a:t>
            </a:r>
            <a:endParaRPr sz="800" dirty="0">
              <a:solidFill>
                <a:srgbClr val="002060"/>
              </a:solidFill>
            </a:endParaRPr>
          </a:p>
          <a:p>
            <a:pPr marL="0" marR="0" lvl="0" indent="0" algn="l" rtl="0">
              <a:lnSpc>
                <a:spcPct val="100000"/>
              </a:lnSpc>
              <a:spcBef>
                <a:spcPts val="0"/>
              </a:spcBef>
              <a:spcAft>
                <a:spcPts val="0"/>
              </a:spcAft>
              <a:buNone/>
            </a:pPr>
            <a:r>
              <a:rPr lang="en-US" sz="800" dirty="0">
                <a:solidFill>
                  <a:srgbClr val="002060"/>
                </a:solidFill>
              </a:rPr>
              <a:t>Abah &amp; Onwelumadu (2025), “Collaborative care for health equity: Integrated care for underserved populations,” </a:t>
            </a:r>
            <a:r>
              <a:rPr lang="en-US" sz="800" u="sng" dirty="0">
                <a:solidFill>
                  <a:schemeClr val="hlink"/>
                </a:solidFill>
                <a:hlinkClick r:id="rId7"/>
              </a:rPr>
              <a:t>https://www.intechopen.com/chapters/1194187</a:t>
            </a:r>
            <a:r>
              <a:rPr lang="en-US" sz="800" dirty="0">
                <a:solidFill>
                  <a:srgbClr val="002060"/>
                </a:solidFill>
              </a:rPr>
              <a:t> </a:t>
            </a:r>
            <a:endParaRPr sz="8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p:nvPr/>
        </p:nvSpPr>
        <p:spPr>
          <a:xfrm>
            <a:off x="192000" y="1410149"/>
            <a:ext cx="8760000" cy="4572000"/>
          </a:xfrm>
          <a:prstGeom prst="rect">
            <a:avLst/>
          </a:prstGeom>
          <a:noFill/>
          <a:ln>
            <a:noFill/>
          </a:ln>
        </p:spPr>
        <p:txBody>
          <a:bodyPr spcFirstLastPara="1" wrap="square" lIns="91425" tIns="45700" rIns="91425" bIns="45700" anchor="t" anchorCtr="0">
            <a:noAutofit/>
          </a:bodyPr>
          <a:lstStyle/>
          <a:p>
            <a:pPr marL="228594" marR="0" lvl="0" indent="-241294" algn="l" rtl="0">
              <a:lnSpc>
                <a:spcPct val="100000"/>
              </a:lnSpc>
              <a:spcBef>
                <a:spcPts val="0"/>
              </a:spcBef>
              <a:spcAft>
                <a:spcPts val="0"/>
              </a:spcAft>
              <a:buClr>
                <a:srgbClr val="ED4029"/>
              </a:buClr>
              <a:buSzPts val="2000"/>
              <a:buFont typeface="Arial"/>
              <a:buChar char="•"/>
            </a:pPr>
            <a:r>
              <a:rPr lang="en-US" sz="2000" dirty="0">
                <a:solidFill>
                  <a:srgbClr val="002060"/>
                </a:solidFill>
                <a:latin typeface="Arial"/>
                <a:ea typeface="Arial"/>
                <a:cs typeface="Arial"/>
                <a:sym typeface="Arial"/>
              </a:rPr>
              <a:t>CoCM patient episodes are billed once a month</a:t>
            </a:r>
            <a:endParaRPr sz="2000" dirty="0">
              <a:solidFill>
                <a:srgbClr val="002060"/>
              </a:solidFill>
            </a:endParaRPr>
          </a:p>
          <a:p>
            <a:pPr marL="228594" marR="0" lvl="0" indent="-241294" algn="l" rtl="0">
              <a:lnSpc>
                <a:spcPct val="100000"/>
              </a:lnSpc>
              <a:spcBef>
                <a:spcPts val="1000"/>
              </a:spcBef>
              <a:spcAft>
                <a:spcPts val="0"/>
              </a:spcAft>
              <a:buClr>
                <a:srgbClr val="ED4029"/>
              </a:buClr>
              <a:buSzPts val="2000"/>
              <a:buFont typeface="Arial"/>
              <a:buChar char="•"/>
            </a:pPr>
            <a:r>
              <a:rPr lang="en-US" sz="2000" dirty="0">
                <a:solidFill>
                  <a:srgbClr val="002060"/>
                </a:solidFill>
                <a:latin typeface="Arial"/>
                <a:ea typeface="Arial"/>
                <a:cs typeface="Arial"/>
                <a:sym typeface="Arial"/>
              </a:rPr>
              <a:t>Episodes can last 1 month or more than a year – however</a:t>
            </a:r>
            <a:r>
              <a:rPr lang="en-US" sz="2000" dirty="0">
                <a:solidFill>
                  <a:srgbClr val="002060"/>
                </a:solidFill>
              </a:rPr>
              <a:t>:</a:t>
            </a:r>
            <a:endParaRPr sz="2000" dirty="0">
              <a:solidFill>
                <a:srgbClr val="002060"/>
              </a:solidFill>
            </a:endParaRPr>
          </a:p>
          <a:p>
            <a:pPr marL="685783" marR="0" lvl="1" indent="-241294" algn="l" rtl="0">
              <a:lnSpc>
                <a:spcPct val="100000"/>
              </a:lnSpc>
              <a:spcBef>
                <a:spcPts val="0"/>
              </a:spcBef>
              <a:spcAft>
                <a:spcPts val="0"/>
              </a:spcAft>
              <a:buClr>
                <a:srgbClr val="ED4029"/>
              </a:buClr>
              <a:buSzPts val="2000"/>
              <a:buFont typeface="Arial"/>
              <a:buChar char="•"/>
            </a:pPr>
            <a:r>
              <a:rPr lang="en-US" sz="2000" b="0" i="0" u="none" strike="noStrike" cap="none" dirty="0">
                <a:solidFill>
                  <a:srgbClr val="002060"/>
                </a:solidFill>
                <a:latin typeface="Arial"/>
                <a:ea typeface="Arial"/>
                <a:cs typeface="Arial"/>
                <a:sym typeface="Arial"/>
              </a:rPr>
              <a:t>Over 80% of episodes are ≤</a:t>
            </a:r>
            <a:r>
              <a:rPr lang="en-US" sz="2000" b="0" i="0" u="sng" strike="noStrike" cap="none" dirty="0">
                <a:solidFill>
                  <a:srgbClr val="002060"/>
                </a:solidFill>
                <a:latin typeface="Arial"/>
                <a:ea typeface="Arial"/>
                <a:cs typeface="Arial"/>
                <a:sym typeface="Arial"/>
              </a:rPr>
              <a:t>6 months</a:t>
            </a:r>
            <a:r>
              <a:rPr lang="en-US" sz="2000" b="0" i="0" u="none" strike="noStrike" cap="none" dirty="0">
                <a:solidFill>
                  <a:srgbClr val="002060"/>
                </a:solidFill>
                <a:latin typeface="Arial"/>
                <a:ea typeface="Arial"/>
                <a:cs typeface="Arial"/>
                <a:sym typeface="Arial"/>
              </a:rPr>
              <a:t>*</a:t>
            </a:r>
            <a:endParaRPr sz="2000" dirty="0">
              <a:solidFill>
                <a:srgbClr val="002060"/>
              </a:solidFill>
            </a:endParaRPr>
          </a:p>
          <a:p>
            <a:pPr marL="685783" marR="0" lvl="1" indent="-241294" algn="l" rtl="0">
              <a:lnSpc>
                <a:spcPct val="100000"/>
              </a:lnSpc>
              <a:spcBef>
                <a:spcPts val="0"/>
              </a:spcBef>
              <a:spcAft>
                <a:spcPts val="0"/>
              </a:spcAft>
              <a:buClr>
                <a:srgbClr val="ED4029"/>
              </a:buClr>
              <a:buSzPts val="2000"/>
              <a:buFont typeface="Arial"/>
              <a:buChar char="•"/>
            </a:pPr>
            <a:r>
              <a:rPr lang="en-US" sz="2000" b="0" i="0" u="sng" strike="noStrike" cap="none" dirty="0">
                <a:solidFill>
                  <a:srgbClr val="002060"/>
                </a:solidFill>
                <a:latin typeface="Arial"/>
                <a:ea typeface="Arial"/>
                <a:cs typeface="Arial"/>
                <a:sym typeface="Arial"/>
              </a:rPr>
              <a:t>4.1 months</a:t>
            </a:r>
            <a:r>
              <a:rPr lang="en-US" sz="2000" b="0" i="0" u="none" strike="noStrike" cap="none" dirty="0">
                <a:solidFill>
                  <a:srgbClr val="002060"/>
                </a:solidFill>
                <a:latin typeface="Arial"/>
                <a:ea typeface="Arial"/>
                <a:cs typeface="Arial"/>
                <a:sym typeface="Arial"/>
              </a:rPr>
              <a:t> is the length of an </a:t>
            </a:r>
            <a:r>
              <a:rPr lang="en-US" sz="2000" b="0" i="0" u="sng" strike="noStrike" cap="none" dirty="0">
                <a:solidFill>
                  <a:srgbClr val="002060"/>
                </a:solidFill>
                <a:latin typeface="Arial"/>
                <a:ea typeface="Arial"/>
                <a:cs typeface="Arial"/>
                <a:sym typeface="Arial"/>
              </a:rPr>
              <a:t>average</a:t>
            </a:r>
            <a:r>
              <a:rPr lang="en-US" sz="2000" b="0" i="0" u="none" strike="noStrike" cap="none" dirty="0">
                <a:solidFill>
                  <a:srgbClr val="002060"/>
                </a:solidFill>
                <a:latin typeface="Arial"/>
                <a:ea typeface="Arial"/>
                <a:cs typeface="Arial"/>
                <a:sym typeface="Arial"/>
              </a:rPr>
              <a:t> patient episode*</a:t>
            </a:r>
            <a:endParaRPr sz="2000" dirty="0">
              <a:solidFill>
                <a:srgbClr val="002060"/>
              </a:solidFill>
            </a:endParaRPr>
          </a:p>
          <a:p>
            <a:pPr marL="1142971" marR="0" lvl="2" indent="-241294" algn="l" rtl="0">
              <a:lnSpc>
                <a:spcPct val="100000"/>
              </a:lnSpc>
              <a:spcBef>
                <a:spcPts val="0"/>
              </a:spcBef>
              <a:spcAft>
                <a:spcPts val="0"/>
              </a:spcAft>
              <a:buClr>
                <a:srgbClr val="ED4029"/>
              </a:buClr>
              <a:buSzPts val="2000"/>
              <a:buFont typeface="Arial"/>
              <a:buChar char="•"/>
            </a:pPr>
            <a:r>
              <a:rPr lang="en-US" sz="2000" b="0" i="0" u="none" strike="noStrike" cap="none" dirty="0">
                <a:solidFill>
                  <a:srgbClr val="002060"/>
                </a:solidFill>
                <a:latin typeface="Arial"/>
                <a:ea typeface="Arial"/>
                <a:cs typeface="Arial"/>
                <a:sym typeface="Arial"/>
              </a:rPr>
              <a:t>This figure includes </a:t>
            </a:r>
            <a:r>
              <a:rPr lang="en-US" sz="2000" b="0" i="0" u="sng" strike="noStrike" cap="none" dirty="0">
                <a:solidFill>
                  <a:srgbClr val="002060"/>
                </a:solidFill>
                <a:latin typeface="Arial"/>
                <a:ea typeface="Arial"/>
                <a:cs typeface="Arial"/>
                <a:sym typeface="Arial"/>
              </a:rPr>
              <a:t>all</a:t>
            </a:r>
            <a:r>
              <a:rPr lang="en-US" sz="2000" b="0" i="0" u="none" strike="noStrike" cap="none" dirty="0">
                <a:solidFill>
                  <a:srgbClr val="002060"/>
                </a:solidFill>
                <a:latin typeface="Arial"/>
                <a:ea typeface="Arial"/>
                <a:cs typeface="Arial"/>
                <a:sym typeface="Arial"/>
              </a:rPr>
              <a:t> patients, including those in care more than a year</a:t>
            </a:r>
            <a:endParaRPr sz="2000" dirty="0">
              <a:solidFill>
                <a:srgbClr val="002060"/>
              </a:solidFill>
            </a:endParaRPr>
          </a:p>
          <a:p>
            <a:pPr marL="228594" marR="0" lvl="0" indent="-241294" algn="l" rtl="0">
              <a:lnSpc>
                <a:spcPct val="100000"/>
              </a:lnSpc>
              <a:spcBef>
                <a:spcPts val="1000"/>
              </a:spcBef>
              <a:spcAft>
                <a:spcPts val="0"/>
              </a:spcAft>
              <a:buClr>
                <a:srgbClr val="ED4029"/>
              </a:buClr>
              <a:buSzPts val="2000"/>
              <a:buFont typeface="Arial"/>
              <a:buChar char="•"/>
            </a:pPr>
            <a:r>
              <a:rPr lang="en-US" sz="2000" dirty="0">
                <a:solidFill>
                  <a:srgbClr val="002060"/>
                </a:solidFill>
                <a:latin typeface="Arial"/>
                <a:ea typeface="Arial"/>
                <a:cs typeface="Arial"/>
                <a:sym typeface="Arial"/>
              </a:rPr>
              <a:t>Examples: Aggregate cost of 4-month episode**</a:t>
            </a:r>
            <a:endParaRPr sz="2000" dirty="0">
              <a:solidFill>
                <a:srgbClr val="002060"/>
              </a:solidFill>
            </a:endParaRPr>
          </a:p>
          <a:p>
            <a:pPr marL="685783" marR="0" lvl="1" indent="-241294" algn="l" rtl="0">
              <a:lnSpc>
                <a:spcPct val="100000"/>
              </a:lnSpc>
              <a:spcBef>
                <a:spcPts val="0"/>
              </a:spcBef>
              <a:spcAft>
                <a:spcPts val="0"/>
              </a:spcAft>
              <a:buClr>
                <a:srgbClr val="ED4029"/>
              </a:buClr>
              <a:buSzPts val="2000"/>
              <a:buFont typeface="Arial"/>
              <a:buChar char="•"/>
            </a:pPr>
            <a:r>
              <a:rPr lang="en-US" sz="2000" b="0" i="0" u="none" strike="noStrike" cap="none" dirty="0">
                <a:solidFill>
                  <a:srgbClr val="002060"/>
                </a:solidFill>
                <a:latin typeface="Arial"/>
                <a:ea typeface="Arial"/>
                <a:cs typeface="Arial"/>
                <a:sym typeface="Arial"/>
              </a:rPr>
              <a:t>Medicare, and Medicaid plans reimbursing at 100% of Medicare</a:t>
            </a:r>
            <a:endParaRPr sz="2000" dirty="0">
              <a:solidFill>
                <a:srgbClr val="002060"/>
              </a:solidFill>
            </a:endParaRPr>
          </a:p>
          <a:p>
            <a:pPr marL="1142971" marR="0" lvl="2" indent="-241294" algn="l" rtl="0">
              <a:lnSpc>
                <a:spcPct val="100000"/>
              </a:lnSpc>
              <a:spcBef>
                <a:spcPts val="0"/>
              </a:spcBef>
              <a:spcAft>
                <a:spcPts val="0"/>
              </a:spcAft>
              <a:buClr>
                <a:srgbClr val="ED4029"/>
              </a:buClr>
              <a:buSzPts val="2000"/>
              <a:buFont typeface="Arial"/>
              <a:buChar char="•"/>
            </a:pPr>
            <a:r>
              <a:rPr lang="en-US" sz="2000" b="1" i="0" u="none" strike="noStrike" cap="none" dirty="0">
                <a:solidFill>
                  <a:srgbClr val="002060"/>
                </a:solidFill>
                <a:latin typeface="Arial"/>
                <a:ea typeface="Arial"/>
                <a:cs typeface="Arial"/>
                <a:sym typeface="Arial"/>
              </a:rPr>
              <a:t>$475</a:t>
            </a:r>
            <a:r>
              <a:rPr lang="en-US" sz="2000" b="1" dirty="0">
                <a:solidFill>
                  <a:srgbClr val="002060"/>
                </a:solidFill>
              </a:rPr>
              <a:t> - </a:t>
            </a:r>
            <a:r>
              <a:rPr lang="en-US" sz="2000" b="1" i="0" u="none" strike="noStrike" cap="none" dirty="0">
                <a:solidFill>
                  <a:srgbClr val="002060"/>
                </a:solidFill>
                <a:latin typeface="Arial"/>
                <a:ea typeface="Arial"/>
                <a:cs typeface="Arial"/>
                <a:sym typeface="Arial"/>
              </a:rPr>
              <a:t>$650</a:t>
            </a:r>
            <a:endParaRPr sz="2000" b="1" dirty="0">
              <a:solidFill>
                <a:srgbClr val="002060"/>
              </a:solidFill>
            </a:endParaRPr>
          </a:p>
          <a:p>
            <a:pPr marL="685783" marR="0" lvl="1" indent="-241294" algn="l" rtl="0">
              <a:lnSpc>
                <a:spcPct val="100000"/>
              </a:lnSpc>
              <a:spcBef>
                <a:spcPts val="0"/>
              </a:spcBef>
              <a:spcAft>
                <a:spcPts val="0"/>
              </a:spcAft>
              <a:buClr>
                <a:srgbClr val="ED4029"/>
              </a:buClr>
              <a:buSzPts val="2000"/>
              <a:buFont typeface="Arial"/>
              <a:buChar char="•"/>
            </a:pPr>
            <a:r>
              <a:rPr lang="en-US" sz="2000" b="0" i="0" u="none" strike="noStrike" cap="none" dirty="0">
                <a:solidFill>
                  <a:srgbClr val="002060"/>
                </a:solidFill>
                <a:latin typeface="Arial"/>
                <a:ea typeface="Arial"/>
                <a:cs typeface="Arial"/>
                <a:sym typeface="Arial"/>
              </a:rPr>
              <a:t>Commercial plans reimbursing at 150% of Medicare</a:t>
            </a:r>
            <a:endParaRPr sz="2000" dirty="0">
              <a:solidFill>
                <a:srgbClr val="002060"/>
              </a:solidFill>
            </a:endParaRPr>
          </a:p>
          <a:p>
            <a:pPr marL="1142970" marR="0" lvl="2" indent="-241293" algn="l" rtl="0">
              <a:lnSpc>
                <a:spcPct val="100000"/>
              </a:lnSpc>
              <a:spcBef>
                <a:spcPts val="0"/>
              </a:spcBef>
              <a:spcAft>
                <a:spcPts val="0"/>
              </a:spcAft>
              <a:buClr>
                <a:srgbClr val="ED4029"/>
              </a:buClr>
              <a:buSzPts val="2000"/>
              <a:buFont typeface="Arial"/>
              <a:buChar char="•"/>
            </a:pPr>
            <a:r>
              <a:rPr lang="en-US" sz="2000" b="1" i="0" u="none" strike="noStrike" cap="none" dirty="0">
                <a:solidFill>
                  <a:srgbClr val="002060"/>
                </a:solidFill>
                <a:latin typeface="Arial"/>
                <a:ea typeface="Arial"/>
                <a:cs typeface="Arial"/>
                <a:sym typeface="Arial"/>
              </a:rPr>
              <a:t>$725 - $975</a:t>
            </a:r>
            <a:endParaRPr sz="2000" b="1" i="0" u="none" strike="noStrike" cap="none" dirty="0">
              <a:solidFill>
                <a:srgbClr val="002060"/>
              </a:solidFill>
              <a:latin typeface="Arial"/>
              <a:ea typeface="Arial"/>
              <a:cs typeface="Arial"/>
              <a:sym typeface="Arial"/>
            </a:endParaRPr>
          </a:p>
          <a:p>
            <a:pPr marL="0" marR="0" lvl="0" indent="0" algn="l" rtl="0">
              <a:lnSpc>
                <a:spcPct val="100000"/>
              </a:lnSpc>
              <a:spcBef>
                <a:spcPts val="1000"/>
              </a:spcBef>
              <a:spcAft>
                <a:spcPts val="0"/>
              </a:spcAft>
              <a:buNone/>
            </a:pPr>
            <a:endParaRPr sz="2000" b="1" dirty="0">
              <a:solidFill>
                <a:srgbClr val="002060"/>
              </a:solidFill>
            </a:endParaRPr>
          </a:p>
          <a:p>
            <a:pPr marL="457189" marR="0" lvl="1" indent="0" algn="l" rtl="0">
              <a:lnSpc>
                <a:spcPct val="100000"/>
              </a:lnSpc>
              <a:spcBef>
                <a:spcPts val="0"/>
              </a:spcBef>
              <a:spcAft>
                <a:spcPts val="0"/>
              </a:spcAft>
              <a:buClr>
                <a:schemeClr val="dk1"/>
              </a:buClr>
              <a:buSzPts val="1800"/>
              <a:buFont typeface="Arial"/>
              <a:buNone/>
            </a:pPr>
            <a:r>
              <a:rPr lang="en-US" b="0" i="0" u="none" strike="noStrike" cap="none" dirty="0">
                <a:solidFill>
                  <a:srgbClr val="002060"/>
                </a:solidFill>
                <a:latin typeface="Arial"/>
                <a:ea typeface="Arial"/>
                <a:cs typeface="Arial"/>
                <a:sym typeface="Arial"/>
              </a:rPr>
              <a:t>*</a:t>
            </a:r>
            <a:r>
              <a:rPr lang="en-US" b="1" i="0" u="none" strike="noStrike" cap="none" dirty="0">
                <a:solidFill>
                  <a:srgbClr val="002060"/>
                </a:solidFill>
                <a:latin typeface="Arial"/>
                <a:ea typeface="Arial"/>
                <a:cs typeface="Arial"/>
                <a:sym typeface="Arial"/>
              </a:rPr>
              <a:t>Based on a large proprietary database of Medicaid, Medicare</a:t>
            </a:r>
            <a:r>
              <a:rPr lang="en-US" b="1" dirty="0">
                <a:solidFill>
                  <a:srgbClr val="002060"/>
                </a:solidFill>
              </a:rPr>
              <a:t>,</a:t>
            </a:r>
            <a:r>
              <a:rPr lang="en-US" b="1" i="0" u="none" strike="noStrike" cap="none" dirty="0">
                <a:solidFill>
                  <a:srgbClr val="002060"/>
                </a:solidFill>
                <a:latin typeface="Arial"/>
                <a:ea typeface="Arial"/>
                <a:cs typeface="Arial"/>
                <a:sym typeface="Arial"/>
              </a:rPr>
              <a:t> and commercial patients</a:t>
            </a:r>
            <a:endParaRPr dirty="0">
              <a:solidFill>
                <a:srgbClr val="002060"/>
              </a:solidFill>
            </a:endParaRPr>
          </a:p>
          <a:p>
            <a:pPr marL="457189" marR="0" lvl="1" indent="0" algn="l" rtl="0">
              <a:lnSpc>
                <a:spcPct val="100000"/>
              </a:lnSpc>
              <a:spcBef>
                <a:spcPts val="0"/>
              </a:spcBef>
              <a:spcAft>
                <a:spcPts val="0"/>
              </a:spcAft>
              <a:buClr>
                <a:schemeClr val="dk1"/>
              </a:buClr>
              <a:buSzPts val="1800"/>
              <a:buFont typeface="Arial"/>
              <a:buNone/>
            </a:pPr>
            <a:r>
              <a:rPr lang="en-US" b="1" i="0" u="none" strike="noStrike" cap="none" dirty="0">
                <a:solidFill>
                  <a:srgbClr val="002060"/>
                </a:solidFill>
                <a:latin typeface="Arial"/>
                <a:ea typeface="Arial"/>
                <a:cs typeface="Arial"/>
                <a:sym typeface="Arial"/>
              </a:rPr>
              <a:t>**Based on various combinations of billing codes 99492, 99493, 99494 and G2214</a:t>
            </a:r>
            <a:endParaRPr dirty="0">
              <a:solidFill>
                <a:srgbClr val="002060"/>
              </a:solidFill>
            </a:endParaRPr>
          </a:p>
        </p:txBody>
      </p:sp>
      <p:sp>
        <p:nvSpPr>
          <p:cNvPr id="211" name="Google Shape;211;p10"/>
          <p:cNvSpPr txBox="1">
            <a:spLocks noGrp="1"/>
          </p:cNvSpPr>
          <p:nvPr>
            <p:ph type="sldNum" idx="12"/>
          </p:nvPr>
        </p:nvSpPr>
        <p:spPr>
          <a:xfrm>
            <a:off x="6775451" y="6292852"/>
            <a:ext cx="2057400" cy="3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9</a:t>
            </a:fld>
            <a:endParaRPr dirty="0"/>
          </a:p>
        </p:txBody>
      </p:sp>
      <p:sp>
        <p:nvSpPr>
          <p:cNvPr id="212" name="Google Shape;212;p10"/>
          <p:cNvSpPr txBox="1">
            <a:spLocks noGrp="1"/>
          </p:cNvSpPr>
          <p:nvPr>
            <p:ph type="dt" idx="10"/>
          </p:nvPr>
        </p:nvSpPr>
        <p:spPr>
          <a:xfrm>
            <a:off x="311100" y="6292863"/>
            <a:ext cx="457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200" dirty="0"/>
              <a:t>5/22/2025</a:t>
            </a:r>
            <a:endParaRPr sz="1200" dirty="0"/>
          </a:p>
        </p:txBody>
      </p:sp>
      <p:sp>
        <p:nvSpPr>
          <p:cNvPr id="213" name="Google Shape;213;p10"/>
          <p:cNvSpPr txBox="1">
            <a:spLocks noGrp="1"/>
          </p:cNvSpPr>
          <p:nvPr>
            <p:ph type="title"/>
          </p:nvPr>
        </p:nvSpPr>
        <p:spPr>
          <a:xfrm>
            <a:off x="192000" y="428885"/>
            <a:ext cx="8760000" cy="6378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lt1"/>
              </a:buClr>
              <a:buSzPts val="2500"/>
              <a:buFont typeface="Arial"/>
              <a:buNone/>
            </a:pPr>
            <a:r>
              <a:rPr lang="en-US" dirty="0"/>
              <a:t>Low Cost MHSUD Intervention</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3328</Words>
  <Application>Microsoft Office PowerPoint</Application>
  <PresentationFormat>On-screen Show (4:3)</PresentationFormat>
  <Paragraphs>325</Paragraphs>
  <Slides>35</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Roboto Slab</vt:lpstr>
      <vt:lpstr>Calibri</vt:lpstr>
      <vt:lpstr>Play</vt:lpstr>
      <vt:lpstr>Open Sans</vt:lpstr>
      <vt:lpstr>Wingdings</vt:lpstr>
      <vt:lpstr>Office Theme</vt:lpstr>
      <vt:lpstr>Custom Design</vt:lpstr>
      <vt:lpstr>PowerPoint Presentation</vt:lpstr>
      <vt:lpstr>Rising Mental Health Needs in Primary Care</vt:lpstr>
      <vt:lpstr>One Third of Adults in Need Receive No Treatment </vt:lpstr>
      <vt:lpstr>Higher Medical Costs of Patients with MHSUD Comorbidities</vt:lpstr>
      <vt:lpstr>Leveraging the Primary Care System</vt:lpstr>
      <vt:lpstr>MHSUD Care vs. Other Specialty Medical Care</vt:lpstr>
      <vt:lpstr>The Collaborative Care Model (CoCM)</vt:lpstr>
      <vt:lpstr>How CoCM Works</vt:lpstr>
      <vt:lpstr>Low Cost MHSUD Intervention</vt:lpstr>
      <vt:lpstr>Tools for Measuring and Tracking Patient Outcomes</vt:lpstr>
      <vt:lpstr>Workforce Efficiency</vt:lpstr>
      <vt:lpstr>Patient Outcomes</vt:lpstr>
      <vt:lpstr>Patient Outcomes</vt:lpstr>
      <vt:lpstr>Patient Outcomes by Population</vt:lpstr>
      <vt:lpstr>Treatment Outcomes by Modality in Depression and Anxiety</vt:lpstr>
      <vt:lpstr>Clinical Variables for Successful Depression and Anxiety Treatment</vt:lpstr>
      <vt:lpstr>Treatment Response/Remission Predictors in  Severe Depression</vt:lpstr>
      <vt:lpstr>Impact on Suicide Risk, Attempts and Deaths:  Three “Real World” Studies in Primary Care</vt:lpstr>
      <vt:lpstr>Suicide Risk Reduction: Concert Health Study    (Study Period: 11/21 - 11/23)</vt:lpstr>
      <vt:lpstr>Suicide Risk Reduction: University of Pennsylvania  Health System Study  (Study Period: 2018 - 2022)</vt:lpstr>
      <vt:lpstr>Suicide Risk Reduction: Kaiser Permanente Study  (Study Period: 1/15 - 7/18)</vt:lpstr>
      <vt:lpstr>Impact on Total Healthcare Costs</vt:lpstr>
      <vt:lpstr>Cost Impact:  IMPACT Study  (2008)</vt:lpstr>
      <vt:lpstr>Cost Impact:  Kaiser Permanente Study  (2015)</vt:lpstr>
      <vt:lpstr>Cost Impact: UPenn/IBX Study  (2023)</vt:lpstr>
      <vt:lpstr>CoCM Implementation –  Experiences and Outcomes </vt:lpstr>
      <vt:lpstr>Clinical Case</vt:lpstr>
      <vt:lpstr>Financial Case</vt:lpstr>
      <vt:lpstr>Massachusetts Stakeholder Engagement and Findings </vt:lpstr>
      <vt:lpstr>MA Stakeholder Engagement</vt:lpstr>
      <vt:lpstr>MA Consensus on CoCM Opportunities</vt:lpstr>
      <vt:lpstr>MA Consensus on CoCM Opportunities (continued)</vt:lpstr>
      <vt:lpstr>Massachusetts Population</vt:lpstr>
      <vt:lpstr>Massachusetts Population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Charlene Marcello</dc:creator>
  <cp:lastModifiedBy>Leah Landry</cp:lastModifiedBy>
  <cp:revision>7</cp:revision>
  <dcterms:created xsi:type="dcterms:W3CDTF">2025-04-22T00:25:25Z</dcterms:created>
  <dcterms:modified xsi:type="dcterms:W3CDTF">2025-06-04T13:57:15Z</dcterms:modified>
</cp:coreProperties>
</file>